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306" r:id="rId5"/>
    <p:sldId id="307" r:id="rId6"/>
    <p:sldId id="308" r:id="rId7"/>
    <p:sldId id="309" r:id="rId8"/>
    <p:sldId id="310" r:id="rId9"/>
    <p:sldId id="284" r:id="rId10"/>
    <p:sldId id="281" r:id="rId11"/>
    <p:sldId id="285" r:id="rId12"/>
    <p:sldId id="286" r:id="rId13"/>
    <p:sldId id="287" r:id="rId14"/>
    <p:sldId id="288" r:id="rId15"/>
    <p:sldId id="289" r:id="rId16"/>
    <p:sldId id="261" r:id="rId17"/>
    <p:sldId id="291" r:id="rId18"/>
    <p:sldId id="262" r:id="rId19"/>
    <p:sldId id="292" r:id="rId20"/>
    <p:sldId id="294" r:id="rId21"/>
    <p:sldId id="296" r:id="rId22"/>
    <p:sldId id="297" r:id="rId23"/>
    <p:sldId id="264" r:id="rId24"/>
    <p:sldId id="265" r:id="rId25"/>
    <p:sldId id="266" r:id="rId26"/>
    <p:sldId id="267" r:id="rId27"/>
    <p:sldId id="270" r:id="rId28"/>
    <p:sldId id="271" r:id="rId29"/>
    <p:sldId id="274" r:id="rId30"/>
    <p:sldId id="275" r:id="rId31"/>
    <p:sldId id="276" r:id="rId32"/>
    <p:sldId id="263" r:id="rId33"/>
    <p:sldId id="277" r:id="rId34"/>
    <p:sldId id="278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1B815-3AEB-4D08-9DB3-1C7ED27DC0FF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0A8F7-F7EF-4B44-808B-064103508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3168C-A985-4557-AA8A-C480FFB2EEDE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03ABB-3513-47E8-82E0-F72E97310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57A00-68EC-453C-B395-BCD3252344CA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8B00F-F7D7-41BE-992E-C41F3753F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C4FDC-968C-44F4-83D4-0E50B04C1A61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4461C-300D-4188-BBB6-AD4290A13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36973-4D8F-4240-8DDB-E524983CF9A7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55ADB-8981-4E9A-9916-30B3B31F9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B38F1-91BB-4BE8-B337-9C40DAF48015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66ADC-112F-402E-B84D-43A311D08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852C4-B6ED-4DC0-8139-5381D0763AD9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726A0-37A1-4826-ADC9-E1D1FAD4B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B8AE-BFD7-447F-812D-516F3032B92D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5A45F-24BC-460D-9CCB-6216D3F9C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FE3B9-B7BA-4572-AE7B-3B69AF3D7D46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8B1DA-B857-44EB-8A7E-418244A12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7725-BF92-4999-9CA6-041F772C025B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EF2C1-4342-4EB0-AD52-3B4170293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00746-F35F-433D-9CEB-810CFE3F8E3B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DEE5E-B937-41D2-BC3E-7A9902AC2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60C106-3618-4B52-A91D-126EA93DC55F}" type="datetimeFigureOut">
              <a:rPr lang="ru-RU"/>
              <a:pPr>
                <a:defRPr/>
              </a:pPr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111084-62F2-4A3D-B4E8-35601E4C4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http://pics.livejournal.com/anzee/pic/0008pwt8/t9678z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pics.livejournal.com/anzee/pic/0008pwt8/g31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http://www.vokrugsveta.ru/img/cmn/2007/11/02/015.jpg" TargetMode="External"/><Relationship Id="rId3" Type="http://schemas.openxmlformats.org/officeDocument/2006/relationships/hyperlink" Target="http://pics.livejournal.com/anzee/pic/0008brk3/g31" TargetMode="External"/><Relationship Id="rId7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http://pics.livejournal.com/anzee/pic/0008brk3/t9678z" TargetMode="Externa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hyperlink" Target="http://pics.livejournal.com/anzee/pic/0008tyfp/g3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image" Target="../media/image4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5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http://pics.livejournal.com/anzee/pic/0008wcpy/t9678z" TargetMode="External"/><Relationship Id="rId3" Type="http://schemas.openxmlformats.org/officeDocument/2006/relationships/hyperlink" Target="http://pics.livejournal.com/anzee/pic/0008x4gt/g31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ics.livejournal.com/anzee/pic/0008wcpy/g31" TargetMode="External"/><Relationship Id="rId11" Type="http://schemas.openxmlformats.org/officeDocument/2006/relationships/image" Target="http://pics.livejournal.com/anzee/pic/0008qk6t/t9678z" TargetMode="External"/><Relationship Id="rId5" Type="http://schemas.openxmlformats.org/officeDocument/2006/relationships/image" Target="http://pics.livejournal.com/anzee/pic/0008x4gt/t9678z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11.jpeg"/><Relationship Id="rId9" Type="http://schemas.openxmlformats.org/officeDocument/2006/relationships/hyperlink" Target="http://pics.livejournal.com/anzee/pic/0008qk6t/g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9752013" cy="731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 rot="20957139">
            <a:off x="-1147763" y="457200"/>
            <a:ext cx="10515601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4" algn="ctr"/>
            <a:endParaRPr lang="ru-RU" sz="8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4" algn="ctr"/>
            <a:r>
              <a:rPr lang="ru-RU" sz="8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СОВЕТСКИЙ </a:t>
            </a:r>
            <a:r>
              <a:rPr lang="ru-RU" sz="8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КОСМИЧЕСКИЙ </a:t>
            </a:r>
            <a:r>
              <a:rPr lang="ru-RU" sz="8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ПРОРЫВ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4267200"/>
            <a:ext cx="8510588" cy="2239963"/>
          </a:xfrm>
        </p:spPr>
        <p:txBody>
          <a:bodyPr>
            <a:normAutofit/>
          </a:bodyPr>
          <a:lstStyle/>
          <a:p>
            <a:r>
              <a:rPr lang="ru-RU" sz="2800" b="1" smtClean="0">
                <a:solidFill>
                  <a:srgbClr val="FFFF00"/>
                </a:solidFill>
                <a:latin typeface="Tahoma" pitchFamily="34" charset="0"/>
              </a:rPr>
              <a:t>Специалист по авиационной медицине, старший научный сотрудник Олег Газенко демонстрирует вернувшихся </a:t>
            </a:r>
            <a:br>
              <a:rPr lang="ru-RU" sz="2800" b="1" smtClean="0">
                <a:solidFill>
                  <a:srgbClr val="FFFF00"/>
                </a:solidFill>
                <a:latin typeface="Tahoma" pitchFamily="34" charset="0"/>
              </a:rPr>
            </a:br>
            <a:r>
              <a:rPr lang="ru-RU" sz="2800" b="1" smtClean="0">
                <a:solidFill>
                  <a:srgbClr val="FFFF00"/>
                </a:solidFill>
                <a:latin typeface="Tahoma" pitchFamily="34" charset="0"/>
              </a:rPr>
              <a:t>из космоса собак</a:t>
            </a:r>
          </a:p>
        </p:txBody>
      </p:sp>
      <p:pic>
        <p:nvPicPr>
          <p:cNvPr id="22531" name="Picture 7" descr="Новый рисунок (8)"/>
          <p:cNvPicPr>
            <a:picLocks noChangeAspect="1" noChangeArrowheads="1"/>
          </p:cNvPicPr>
          <p:nvPr/>
        </p:nvPicPr>
        <p:blipFill>
          <a:blip r:embed="rId3">
            <a:lum bright="-12000" contrast="42000"/>
          </a:blip>
          <a:srcRect/>
          <a:stretch>
            <a:fillRect/>
          </a:stretch>
        </p:blipFill>
        <p:spPr bwMode="auto">
          <a:xfrm>
            <a:off x="1285875" y="214313"/>
            <a:ext cx="6319838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4" descr="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1000"/>
            <a:ext cx="30130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10"/>
          <p:cNvSpPr>
            <a:spLocks noChangeArrowheads="1"/>
          </p:cNvSpPr>
          <p:nvPr/>
        </p:nvSpPr>
        <p:spPr bwMode="auto">
          <a:xfrm>
            <a:off x="0" y="217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6" name="Rectangle 11"/>
          <p:cNvSpPr>
            <a:spLocks noChangeArrowheads="1"/>
          </p:cNvSpPr>
          <p:nvPr/>
        </p:nvSpPr>
        <p:spPr bwMode="auto">
          <a:xfrm>
            <a:off x="0" y="217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3557" name="Picture 12" descr="http://pics.livejournal.com/anzee/pic/0008pwt8/t9678z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>
            <a:lum bright="-6000" contrast="6000"/>
          </a:blip>
          <a:srcRect/>
          <a:stretch>
            <a:fillRect/>
          </a:stretch>
        </p:blipFill>
        <p:spPr bwMode="auto">
          <a:xfrm>
            <a:off x="4419600" y="2362200"/>
            <a:ext cx="43434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Rectangle 14"/>
          <p:cNvSpPr>
            <a:spLocks noChangeArrowheads="1"/>
          </p:cNvSpPr>
          <p:nvPr/>
        </p:nvSpPr>
        <p:spPr bwMode="auto">
          <a:xfrm>
            <a:off x="0" y="217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9" name="Rectangle 15"/>
          <p:cNvSpPr>
            <a:spLocks noChangeArrowheads="1"/>
          </p:cNvSpPr>
          <p:nvPr/>
        </p:nvSpPr>
        <p:spPr bwMode="auto">
          <a:xfrm>
            <a:off x="0" y="217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657" name="Rectangle 17"/>
          <p:cNvSpPr>
            <a:spLocks noChangeArrowheads="1"/>
          </p:cNvSpPr>
          <p:nvPr/>
        </p:nvSpPr>
        <p:spPr bwMode="auto">
          <a:xfrm>
            <a:off x="457200" y="4953000"/>
            <a:ext cx="3581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Сергей Павлович Королев</a:t>
            </a:r>
          </a:p>
        </p:txBody>
      </p:sp>
      <p:sp>
        <p:nvSpPr>
          <p:cNvPr id="112658" name="Text Box 18"/>
          <p:cNvSpPr txBox="1">
            <a:spLocks noChangeArrowheads="1"/>
          </p:cNvSpPr>
          <p:nvPr/>
        </p:nvSpPr>
        <p:spPr bwMode="auto">
          <a:xfrm>
            <a:off x="4724400" y="609600"/>
            <a:ext cx="38465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Ученые медики со своими любимцами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4" descr="http://pics.livejournal.com/anzee/pic/0008brk3/t9678z">
            <a:hlinkClick r:id="rId3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4" r:link="rId5">
            <a:lum bright="-18000" contrast="12000"/>
          </a:blip>
          <a:srcRect/>
          <a:stretch>
            <a:fillRect/>
          </a:stretch>
        </p:blipFill>
        <p:spPr>
          <a:xfrm>
            <a:off x="4724400" y="304800"/>
            <a:ext cx="3733800" cy="2987675"/>
          </a:xfrm>
        </p:spPr>
      </p:pic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395288" y="333375"/>
            <a:ext cx="3989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Комбинезон для полетов</a:t>
            </a:r>
          </a:p>
        </p:txBody>
      </p:sp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733800"/>
            <a:ext cx="4343400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685800" y="5334000"/>
            <a:ext cx="35845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Скафандры для собак-космонавтов</a:t>
            </a:r>
          </a:p>
        </p:txBody>
      </p:sp>
      <p:pic>
        <p:nvPicPr>
          <p:cNvPr id="24582" name="Picture 8" descr="http://www.vokrugsveta.ru/img/cmn/2007/11/02/015.jpg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381000" y="1905000"/>
            <a:ext cx="4046538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катапультная кабина"/>
          <p:cNvPicPr>
            <a:picLocks noChangeAspect="1" noChangeArrowheads="1"/>
          </p:cNvPicPr>
          <p:nvPr/>
        </p:nvPicPr>
        <p:blipFill>
          <a:blip r:embed="rId3">
            <a:lum bright="-18000" contrast="6000"/>
          </a:blip>
          <a:srcRect/>
          <a:stretch>
            <a:fillRect/>
          </a:stretch>
        </p:blipFill>
        <p:spPr bwMode="auto">
          <a:xfrm>
            <a:off x="228600" y="457200"/>
            <a:ext cx="3733800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собачья тележ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81000"/>
            <a:ext cx="36576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космическая кабина"/>
          <p:cNvPicPr>
            <a:picLocks noChangeAspect="1" noChangeArrowheads="1"/>
          </p:cNvPicPr>
          <p:nvPr/>
        </p:nvPicPr>
        <p:blipFill>
          <a:blip r:embed="rId5">
            <a:lum bright="-12000" contrast="18000"/>
          </a:blip>
          <a:srcRect/>
          <a:stretch>
            <a:fillRect/>
          </a:stretch>
        </p:blipFill>
        <p:spPr bwMode="auto">
          <a:xfrm>
            <a:off x="2590800" y="3429000"/>
            <a:ext cx="33988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6248400" y="4929188"/>
            <a:ext cx="2895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Космическая кабина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609600" y="0"/>
            <a:ext cx="3208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Катапультная кабина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851525" y="-36513"/>
            <a:ext cx="1863725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Скафандры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674688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4" descr="017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652463" y="1295400"/>
            <a:ext cx="347186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4932363" y="1052513"/>
            <a:ext cx="3581400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  <a:latin typeface="Calibri" pitchFamily="34" charset="0"/>
              </a:rPr>
              <a:t>Второй советский искусственный спутник с собакой на борту отправился в космос 3 ноября 1957 года с космодрома Байконур</a:t>
            </a:r>
            <a:r>
              <a:rPr lang="ru-RU" sz="3200">
                <a:solidFill>
                  <a:srgbClr val="FFFF00"/>
                </a:solidFill>
                <a:latin typeface="Calibri" pitchFamily="34" charset="0"/>
              </a:rPr>
              <a:t>. </a:t>
            </a:r>
          </a:p>
        </p:txBody>
      </p:sp>
      <p:sp>
        <p:nvSpPr>
          <p:cNvPr id="11571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609600"/>
          </a:xfrm>
        </p:spPr>
        <p:txBody>
          <a:bodyPr>
            <a:normAutofit/>
          </a:bodyPr>
          <a:lstStyle/>
          <a:p>
            <a:r>
              <a:rPr lang="ru-RU" sz="3600" b="1" smtClean="0">
                <a:solidFill>
                  <a:srgbClr val="FF0066"/>
                </a:solidFill>
              </a:rPr>
              <a:t>3 ноября 1957 год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16" descr="с1"/>
          <p:cNvPicPr>
            <a:picLocks noChangeAspect="1" noChangeArrowheads="1"/>
          </p:cNvPicPr>
          <p:nvPr/>
        </p:nvPicPr>
        <p:blipFill>
          <a:blip r:embed="rId3">
            <a:lum bright="-6000" contrast="12000"/>
          </a:blip>
          <a:srcRect/>
          <a:stretch>
            <a:fillRect/>
          </a:stretch>
        </p:blipFill>
        <p:spPr bwMode="auto">
          <a:xfrm>
            <a:off x="900113" y="1844675"/>
            <a:ext cx="270510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17" descr="с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1295400"/>
            <a:ext cx="269716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53" name="Text Box 21"/>
          <p:cNvSpPr txBox="1">
            <a:spLocks noChangeArrowheads="1"/>
          </p:cNvSpPr>
          <p:nvPr/>
        </p:nvSpPr>
        <p:spPr bwMode="auto">
          <a:xfrm>
            <a:off x="468313" y="333375"/>
            <a:ext cx="3733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Биокосмонавт Лайка перед полетом в космос</a:t>
            </a:r>
          </a:p>
        </p:txBody>
      </p:sp>
      <p:sp>
        <p:nvSpPr>
          <p:cNvPr id="95254" name="Text Box 22"/>
          <p:cNvSpPr txBox="1">
            <a:spLocks noChangeArrowheads="1"/>
          </p:cNvSpPr>
          <p:nvPr/>
        </p:nvSpPr>
        <p:spPr bwMode="auto">
          <a:xfrm>
            <a:off x="5029200" y="304800"/>
            <a:ext cx="34813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Жилой отсек космической собаки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4800600" y="2133600"/>
            <a:ext cx="4343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 </a:t>
            </a:r>
            <a:r>
              <a:rPr lang="ru-RU" sz="3200" b="1">
                <a:solidFill>
                  <a:srgbClr val="FFFF00"/>
                </a:solidFill>
              </a:rPr>
              <a:t>3 ноября 1957 года на околоземную орбиту вышел «Спутник-2». Вместе с ним за границами земной атмосферы оказалось и первое теплокровное.</a:t>
            </a:r>
          </a:p>
        </p:txBody>
      </p:sp>
      <p:pic>
        <p:nvPicPr>
          <p:cNvPr id="28675" name="Picture 6" descr="лай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429000"/>
            <a:ext cx="4343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Rectangle 9"/>
          <p:cNvSpPr>
            <a:spLocks noGrp="1" noChangeArrowheads="1"/>
          </p:cNvSpPr>
          <p:nvPr>
            <p:ph type="title"/>
          </p:nvPr>
        </p:nvSpPr>
        <p:spPr>
          <a:xfrm>
            <a:off x="2590800" y="304800"/>
            <a:ext cx="6553200" cy="1828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33CCFF"/>
                </a:solidFill>
              </a:rPr>
              <a:t>Лайка –</a:t>
            </a:r>
            <a:br>
              <a:rPr lang="ru-RU" b="1" dirty="0">
                <a:solidFill>
                  <a:srgbClr val="33CCFF"/>
                </a:solidFill>
              </a:rPr>
            </a:br>
            <a:r>
              <a:rPr lang="ru-RU" b="1" dirty="0">
                <a:solidFill>
                  <a:srgbClr val="33CCFF"/>
                </a:solidFill>
              </a:rPr>
              <a:t> первая жизнь в     космосе</a:t>
            </a:r>
            <a:r>
              <a:rPr lang="ru-RU" sz="4000" dirty="0"/>
              <a:t> </a:t>
            </a:r>
          </a:p>
        </p:txBody>
      </p:sp>
      <p:pic>
        <p:nvPicPr>
          <p:cNvPr id="28677" name="Picture 10" descr="92comor6p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101373">
            <a:off x="152400" y="1219200"/>
            <a:ext cx="2089150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717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613775" cy="2209800"/>
          </a:xfrm>
        </p:spPr>
        <p:txBody>
          <a:bodyPr>
            <a:normAutofit/>
          </a:bodyPr>
          <a:lstStyle/>
          <a:p>
            <a:r>
              <a:rPr lang="ru-RU" sz="2800" b="1" smtClean="0">
                <a:solidFill>
                  <a:srgbClr val="FFFF00"/>
                </a:solidFill>
                <a:latin typeface="Tahoma" pitchFamily="34" charset="0"/>
              </a:rPr>
              <a:t>Память о Лайке осталась в почтовых марках, выпущенных в разных странах</a:t>
            </a:r>
          </a:p>
        </p:txBody>
      </p:sp>
      <p:pic>
        <p:nvPicPr>
          <p:cNvPr id="29699" name="Picture 4" descr="Новый рисунок (2)"/>
          <p:cNvPicPr>
            <a:picLocks noChangeAspect="1" noChangeArrowheads="1"/>
          </p:cNvPicPr>
          <p:nvPr/>
        </p:nvPicPr>
        <p:blipFill>
          <a:blip r:embed="rId3">
            <a:lum bright="-6000" contrast="12000"/>
          </a:blip>
          <a:srcRect/>
          <a:stretch>
            <a:fillRect/>
          </a:stretch>
        </p:blipFill>
        <p:spPr bwMode="auto">
          <a:xfrm>
            <a:off x="5029200" y="3505200"/>
            <a:ext cx="36576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Новый рисунок (1)"/>
          <p:cNvPicPr>
            <a:picLocks noChangeAspect="1" noChangeArrowheads="1"/>
          </p:cNvPicPr>
          <p:nvPr/>
        </p:nvPicPr>
        <p:blipFill>
          <a:blip r:embed="rId4">
            <a:lum bright="-6000" contrast="6000"/>
          </a:blip>
          <a:srcRect/>
          <a:stretch>
            <a:fillRect/>
          </a:stretch>
        </p:blipFill>
        <p:spPr bwMode="auto">
          <a:xfrm>
            <a:off x="609600" y="2819400"/>
            <a:ext cx="3962400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895600" y="452438"/>
            <a:ext cx="601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B0F0"/>
                </a:solidFill>
              </a:rPr>
              <a:t>Белка и Стрелка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362200" y="1447800"/>
            <a:ext cx="45720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b="1">
                <a:solidFill>
                  <a:srgbClr val="FFFF00"/>
                </a:solidFill>
              </a:rPr>
              <a:t>19 августа 1960 г.собаки Белка и Стрелка,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b="1">
                <a:solidFill>
                  <a:srgbClr val="FFFF00"/>
                </a:solidFill>
              </a:rPr>
              <a:t>а вместе с ними - 40 мышей, 2 крысы, различные мухи, растения и микроорганизмы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b="1">
                <a:solidFill>
                  <a:srgbClr val="FFFF00"/>
                </a:solidFill>
              </a:rPr>
              <a:t>17 раз облетели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b="1">
                <a:solidFill>
                  <a:srgbClr val="FFFF00"/>
                </a:solidFill>
              </a:rPr>
              <a:t> вокруг Земли и приземлились.</a:t>
            </a:r>
            <a:r>
              <a:rPr lang="ru-RU" sz="280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8200" name="Picture 8" descr="белка и стрел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2468563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9" descr="15_Belka_i_Strelka_N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743200"/>
            <a:ext cx="27051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10"/>
          <p:cNvSpPr>
            <a:spLocks noChangeArrowheads="1"/>
          </p:cNvSpPr>
          <p:nvPr/>
        </p:nvSpPr>
        <p:spPr bwMode="auto">
          <a:xfrm>
            <a:off x="228600" y="5638800"/>
            <a:ext cx="1425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tx2"/>
                </a:solidFill>
              </a:rPr>
              <a:t>Стрелка</a:t>
            </a:r>
          </a:p>
        </p:txBody>
      </p:sp>
      <p:pic>
        <p:nvPicPr>
          <p:cNvPr id="30727" name="Picture 11" descr="13_Belka_i_Strelka_N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2286000"/>
            <a:ext cx="2286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Rectangle 12"/>
          <p:cNvSpPr>
            <a:spLocks noChangeArrowheads="1"/>
          </p:cNvSpPr>
          <p:nvPr/>
        </p:nvSpPr>
        <p:spPr bwMode="auto">
          <a:xfrm>
            <a:off x="6858000" y="2362200"/>
            <a:ext cx="1089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tx2"/>
                </a:solidFill>
              </a:rPr>
              <a:t>Белка</a:t>
            </a: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6425" y="4572000"/>
            <a:ext cx="8537575" cy="2286000"/>
          </a:xfrm>
          <a:solidFill>
            <a:srgbClr val="0000FF"/>
          </a:solidFill>
        </p:spPr>
        <p:txBody>
          <a:bodyPr/>
          <a:lstStyle/>
          <a:p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Белка и Стрелка стали первыми биокосмонавтами, благополучно вернувшимися на Землю</a:t>
            </a:r>
          </a:p>
        </p:txBody>
      </p:sp>
      <p:pic>
        <p:nvPicPr>
          <p:cNvPr id="31747" name="Picture 4" descr="Новый рисунок (4)"/>
          <p:cNvPicPr>
            <a:picLocks noChangeAspect="1" noChangeArrowheads="1"/>
          </p:cNvPicPr>
          <p:nvPr/>
        </p:nvPicPr>
        <p:blipFill>
          <a:blip r:embed="rId3">
            <a:lum bright="-12000" contrast="18000"/>
          </a:blip>
          <a:srcRect/>
          <a:stretch>
            <a:fillRect/>
          </a:stretch>
        </p:blipFill>
        <p:spPr bwMode="auto">
          <a:xfrm>
            <a:off x="611188" y="260350"/>
            <a:ext cx="8139112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3213" y="-227013"/>
            <a:ext cx="9752013" cy="731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7200" y="152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+mn-cs"/>
              </a:rPr>
              <a:t>12 апреля – День космонавтики</a:t>
            </a:r>
          </a:p>
        </p:txBody>
      </p:sp>
      <p:pic>
        <p:nvPicPr>
          <p:cNvPr id="14341" name="Picture 6" descr="814723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3100" y="1447800"/>
            <a:ext cx="5257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8" grpId="1"/>
      <p:bldP spid="4099" grpId="0" build="p"/>
      <p:bldP spid="4099" grpId="1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4" descr="Потомство Белки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533400" y="457200"/>
            <a:ext cx="32131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5" descr="t9678z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lum bright="-12000" contrast="6000"/>
          </a:blip>
          <a:srcRect/>
          <a:stretch>
            <a:fillRect/>
          </a:stretch>
        </p:blipFill>
        <p:spPr bwMode="auto">
          <a:xfrm>
            <a:off x="4419600" y="838200"/>
            <a:ext cx="4267200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3489325" y="3206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17767" name="Rectangle 7"/>
          <p:cNvSpPr>
            <a:spLocks noChangeArrowheads="1"/>
          </p:cNvSpPr>
          <p:nvPr/>
        </p:nvSpPr>
        <p:spPr bwMode="auto">
          <a:xfrm>
            <a:off x="1600200" y="5257800"/>
            <a:ext cx="5891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Потомство Белки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Участники полета в космос – собаки Ветерок и Уголек</a:t>
            </a:r>
          </a:p>
        </p:txBody>
      </p:sp>
      <p:pic>
        <p:nvPicPr>
          <p:cNvPr id="33795" name="Picture 4" descr="с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752600"/>
            <a:ext cx="5715000" cy="483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4" descr="Звездочка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381000" y="304800"/>
            <a:ext cx="3289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4">
            <a:lum bright="-6000" contrast="6000"/>
          </a:blip>
          <a:srcRect/>
          <a:stretch>
            <a:fillRect/>
          </a:stretch>
        </p:blipFill>
        <p:spPr bwMode="auto">
          <a:xfrm>
            <a:off x="4953000" y="457200"/>
            <a:ext cx="31242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6" descr="памятни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2971800"/>
            <a:ext cx="4381500" cy="290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685800" y="5334000"/>
            <a:ext cx="2813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  <a:latin typeface="Calibri" pitchFamily="34" charset="0"/>
              </a:rPr>
              <a:t>Звездочка</a:t>
            </a:r>
          </a:p>
        </p:txBody>
      </p: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3746500" y="6019800"/>
            <a:ext cx="5699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Памятник Звездочке в Ижевске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5842" name="Rectangle 1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smtClean="0"/>
          </a:p>
        </p:txBody>
      </p:sp>
      <p:sp>
        <p:nvSpPr>
          <p:cNvPr id="14351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5292725" y="188913"/>
            <a:ext cx="3851275" cy="66690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>
                <a:solidFill>
                  <a:srgbClr val="FE531E"/>
                </a:solidFill>
                <a:latin typeface="Amethyst"/>
              </a:rPr>
              <a:t>Старт космической многоступенчатой ракеты прошел успешно, и после набора первой космической скорости и отделения от последней ступени ракеты-носителя корабль-спутник начал свободный полет по орбите вокруг Земли.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solidFill>
                  <a:srgbClr val="FE531E"/>
                </a:solidFill>
                <a:latin typeface="Amethyst"/>
              </a:rPr>
              <a:t>По предварительным данным, период обращения корабля-спутника вокруг Земли составляет 89,1 минуты; минимальное удаление от поверхности Земли (в перигее) равно 175 километрам, а максимальное расстояние (в апогее) составляет 302 километра; угол наклона плоскости орбиты к экватору 65 градусов 4 минуты.</a:t>
            </a:r>
          </a:p>
        </p:txBody>
      </p:sp>
      <p:pic>
        <p:nvPicPr>
          <p:cNvPr id="14348" name="Picture 12" descr="Гагарин8"/>
          <p:cNvPicPr>
            <a:picLocks noChangeAspect="1" noChangeArrowheads="1"/>
          </p:cNvPicPr>
          <p:nvPr>
            <p:ph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5530850" cy="6858000"/>
          </a:xfrm>
        </p:spPr>
      </p:pic>
    </p:spTree>
    <p:custDataLst>
      <p:tags r:id="rId1"/>
    </p:custDataLst>
  </p:cSld>
  <p:clrMapOvr>
    <a:masterClrMapping/>
  </p:clrMapOvr>
  <p:transition advTm="273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mtClean="0">
                <a:solidFill>
                  <a:srgbClr val="FF0000"/>
                </a:solidFill>
              </a:rPr>
              <a:t>До полёта</a:t>
            </a:r>
            <a:endParaRPr lang="ru-RU" smtClean="0">
              <a:solidFill>
                <a:schemeClr val="accent1"/>
              </a:solidFill>
            </a:endParaRP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49275"/>
            <a:ext cx="4038600" cy="5614988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FFFF00"/>
                </a:solidFill>
              </a:rPr>
              <a:t>           </a:t>
            </a:r>
            <a:r>
              <a:rPr lang="ru-RU" smtClean="0">
                <a:solidFill>
                  <a:srgbClr val="FFFF00"/>
                </a:solidFill>
                <a:latin typeface="Amethyst"/>
              </a:rPr>
              <a:t>1951 год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smtClean="0">
                <a:solidFill>
                  <a:schemeClr val="accent1"/>
                </a:solidFill>
                <a:latin typeface="Amethyst"/>
              </a:rPr>
              <a:t>           Июнь</a:t>
            </a:r>
            <a:endParaRPr lang="ru-RU" smtClean="0">
              <a:solidFill>
                <a:schemeClr val="accent1"/>
              </a:solidFill>
              <a:latin typeface="Amethyst"/>
            </a:endParaRP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  <a:latin typeface="Amethyst"/>
              </a:rPr>
              <a:t>Окончил Люберецкое ремесленное училище по специальности формовщик-литейщик.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b="1" i="1" smtClean="0">
              <a:solidFill>
                <a:srgbClr val="FF0000"/>
              </a:solidFill>
              <a:latin typeface="Amethys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smtClean="0">
                <a:solidFill>
                  <a:srgbClr val="FFFF00"/>
                </a:solidFill>
                <a:latin typeface="Amethyst"/>
              </a:rPr>
              <a:t>          </a:t>
            </a:r>
            <a:r>
              <a:rPr lang="ru-RU" b="1" i="1" smtClean="0">
                <a:solidFill>
                  <a:schemeClr val="accent1"/>
                </a:solidFill>
                <a:latin typeface="Amethyst"/>
              </a:rPr>
              <a:t>Август</a:t>
            </a:r>
            <a:endParaRPr lang="ru-RU" smtClean="0">
              <a:solidFill>
                <a:schemeClr val="accent1"/>
              </a:solidFill>
              <a:latin typeface="Amethyst"/>
            </a:endParaRP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  <a:latin typeface="Amethyst"/>
              </a:rPr>
              <a:t>Поступил в Саратовский индустриальный техникум.</a:t>
            </a:r>
          </a:p>
        </p:txBody>
      </p:sp>
      <p:pic>
        <p:nvPicPr>
          <p:cNvPr id="21514" name="Picture 10" descr="гаг1"/>
          <p:cNvPicPr>
            <a:picLocks noChangeAspect="1" noChangeArrowheads="1"/>
          </p:cNvPicPr>
          <p:nvPr/>
        </p:nvPicPr>
        <p:blipFill>
          <a:blip r:embed="rId4">
            <a:lum contrast="18000"/>
          </a:blip>
          <a:srcRect/>
          <a:stretch>
            <a:fillRect/>
          </a:stretch>
        </p:blipFill>
        <p:spPr bwMode="auto">
          <a:xfrm>
            <a:off x="4140200" y="1341438"/>
            <a:ext cx="4676775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18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5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5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5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5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5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15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15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15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15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5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5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15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15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15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15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15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5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549275"/>
            <a:ext cx="4619625" cy="58054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smtClean="0">
                <a:solidFill>
                  <a:srgbClr val="FFFF00"/>
                </a:solidFill>
                <a:latin typeface="Amethyst"/>
              </a:rPr>
              <a:t>1954  год</a:t>
            </a:r>
            <a:endParaRPr lang="ru-RU" sz="2000" b="1" i="1" smtClean="0">
              <a:solidFill>
                <a:srgbClr val="FFFF00"/>
              </a:solidFill>
              <a:latin typeface="Amethys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smtClean="0">
                <a:solidFill>
                  <a:srgbClr val="FFFF00"/>
                </a:solidFill>
                <a:latin typeface="Amethyst"/>
              </a:rPr>
              <a:t>    25 октября</a:t>
            </a:r>
            <a:endParaRPr lang="ru-RU" sz="2000" b="1" smtClean="0">
              <a:solidFill>
                <a:srgbClr val="FFFF00"/>
              </a:solidFill>
              <a:latin typeface="Amethys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FF99FF"/>
                </a:solidFill>
                <a:latin typeface="Amethyst"/>
              </a:rPr>
              <a:t>    </a:t>
            </a:r>
            <a:r>
              <a:rPr lang="ru-RU" sz="2000" b="1" smtClean="0">
                <a:solidFill>
                  <a:srgbClr val="FF0000"/>
                </a:solidFill>
                <a:latin typeface="Amethyst"/>
              </a:rPr>
              <a:t>Начал заниматься в Саратовском аэроклубе.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smtClean="0">
              <a:solidFill>
                <a:srgbClr val="FF0000"/>
              </a:solidFill>
              <a:latin typeface="Amethyst"/>
            </a:endParaRPr>
          </a:p>
          <a:p>
            <a:pPr>
              <a:lnSpc>
                <a:spcPct val="90000"/>
              </a:lnSpc>
            </a:pPr>
            <a:r>
              <a:rPr lang="ru-RU" sz="2000" b="1" smtClean="0">
                <a:solidFill>
                  <a:srgbClr val="FFFF00"/>
                </a:solidFill>
                <a:latin typeface="Amethyst"/>
              </a:rPr>
              <a:t>1955  год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smtClean="0">
                <a:solidFill>
                  <a:srgbClr val="FFFF00"/>
                </a:solidFill>
                <a:latin typeface="Amethyst"/>
              </a:rPr>
              <a:t>    Июнь</a:t>
            </a:r>
            <a:endParaRPr lang="ru-RU" sz="2000" b="1" smtClean="0">
              <a:solidFill>
                <a:srgbClr val="FFFF00"/>
              </a:solidFill>
              <a:latin typeface="Amethys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FF99FF"/>
                </a:solidFill>
                <a:latin typeface="Amethyst"/>
              </a:rPr>
              <a:t>    </a:t>
            </a:r>
            <a:r>
              <a:rPr lang="ru-RU" sz="2000" b="1" smtClean="0">
                <a:solidFill>
                  <a:srgbClr val="FF0000"/>
                </a:solidFill>
                <a:latin typeface="Amethyst"/>
              </a:rPr>
              <a:t>Окончил с отличием Саратовский индустриальный техникум.</a:t>
            </a:r>
            <a:r>
              <a:rPr lang="ru-RU" sz="2000" b="1" smtClean="0">
                <a:solidFill>
                  <a:srgbClr val="FE531E"/>
                </a:solidFill>
                <a:latin typeface="Amethyst"/>
              </a:rPr>
              <a:t>   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smtClean="0">
              <a:solidFill>
                <a:srgbClr val="FE531E"/>
              </a:solidFill>
              <a:latin typeface="Amethys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smtClean="0">
                <a:solidFill>
                  <a:srgbClr val="FFFF00"/>
                </a:solidFill>
                <a:latin typeface="Amethyst"/>
              </a:rPr>
              <a:t>    Июль</a:t>
            </a:r>
            <a:endParaRPr lang="ru-RU" sz="2000" b="1" smtClean="0">
              <a:solidFill>
                <a:srgbClr val="FFFF00"/>
              </a:solidFill>
              <a:latin typeface="Amethyst"/>
            </a:endParaRPr>
          </a:p>
          <a:p>
            <a:pPr>
              <a:lnSpc>
                <a:spcPct val="90000"/>
              </a:lnSpc>
            </a:pPr>
            <a:r>
              <a:rPr lang="ru-RU" sz="2000" b="1" smtClean="0">
                <a:solidFill>
                  <a:srgbClr val="FF0000"/>
                </a:solidFill>
                <a:latin typeface="Amethyst"/>
              </a:rPr>
              <a:t>Совершил первый самостоятельный полет на самолете Як-18 (шестерка). Через несколько лет «шестерка» станет музейным экспонатом.</a:t>
            </a:r>
          </a:p>
        </p:txBody>
      </p:sp>
      <p:pic>
        <p:nvPicPr>
          <p:cNvPr id="25609" name="Picture 9" descr="гаг2"/>
          <p:cNvPicPr>
            <a:picLocks noChangeAspect="1" noChangeArrowheads="1"/>
          </p:cNvPicPr>
          <p:nvPr/>
        </p:nvPicPr>
        <p:blipFill>
          <a:blip r:embed="rId4">
            <a:lum contrast="18000"/>
          </a:blip>
          <a:srcRect/>
          <a:stretch>
            <a:fillRect/>
          </a:stretch>
        </p:blipFill>
        <p:spPr bwMode="auto">
          <a:xfrm>
            <a:off x="0" y="0"/>
            <a:ext cx="3879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01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6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6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6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6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6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6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6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6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6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6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6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6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6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6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6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5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323850" y="620713"/>
            <a:ext cx="4038600" cy="4525962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FFFF00"/>
                </a:solidFill>
                <a:latin typeface="Amethyst"/>
              </a:rPr>
              <a:t>   1957  год</a:t>
            </a:r>
            <a:endParaRPr lang="ru-RU" sz="2400" b="1" i="1" smtClean="0">
              <a:solidFill>
                <a:srgbClr val="FFFF00"/>
              </a:solidFill>
              <a:latin typeface="Amethyst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i="1" smtClean="0">
                <a:solidFill>
                  <a:srgbClr val="FFFF00"/>
                </a:solidFill>
                <a:latin typeface="Amethyst"/>
              </a:rPr>
              <a:t>    22 октября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 b="1" smtClean="0">
              <a:solidFill>
                <a:srgbClr val="FFFF00"/>
              </a:solidFill>
              <a:latin typeface="Amethyst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FF99FF"/>
                </a:solidFill>
                <a:latin typeface="Amethyst"/>
              </a:rPr>
              <a:t>Летчик-инструктор капитан Я. Акбулатов в аттестации на курсанта Ю. Гагарина написал: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400" b="1" smtClean="0">
              <a:solidFill>
                <a:srgbClr val="FF99FF"/>
              </a:solidFill>
              <a:latin typeface="Amethyst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400" b="1" smtClean="0">
              <a:solidFill>
                <a:srgbClr val="FF99FF"/>
              </a:solidFill>
              <a:latin typeface="Amethyst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FF99FF"/>
                </a:solidFill>
                <a:latin typeface="Amethyst"/>
              </a:rPr>
              <a:t>«Государственные экзамены по технике пилотирования и боевому применению сдал с оценкой «отлично».</a:t>
            </a:r>
          </a:p>
        </p:txBody>
      </p:sp>
      <p:pic>
        <p:nvPicPr>
          <p:cNvPr id="27657" name="Picture 9" descr="Гагарин2"/>
          <p:cNvPicPr>
            <a:picLocks noChangeAspect="1" noChangeArrowheads="1"/>
          </p:cNvPicPr>
          <p:nvPr/>
        </p:nvPicPr>
        <p:blipFill>
          <a:blip r:embed="rId4">
            <a:lum contrast="24000"/>
          </a:blip>
          <a:srcRect/>
          <a:stretch>
            <a:fillRect/>
          </a:stretch>
        </p:blipFill>
        <p:spPr bwMode="auto">
          <a:xfrm>
            <a:off x="4676775" y="0"/>
            <a:ext cx="4467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34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9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История в фотографиях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11188" y="5949950"/>
            <a:ext cx="4038600" cy="720725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Всеми любимый.</a:t>
            </a:r>
          </a:p>
        </p:txBody>
      </p:sp>
      <p:pic>
        <p:nvPicPr>
          <p:cNvPr id="54279" name="Picture 7" descr="гаг8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>
            <a:off x="539750" y="1335088"/>
            <a:ext cx="65532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8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История в фотографиях</a:t>
            </a:r>
          </a:p>
        </p:txBody>
      </p:sp>
      <p:pic>
        <p:nvPicPr>
          <p:cNvPr id="55302" name="Picture 6" descr="гаг3"/>
          <p:cNvPicPr>
            <a:picLocks noChangeAspect="1" noChangeArrowheads="1"/>
          </p:cNvPicPr>
          <p:nvPr/>
        </p:nvPicPr>
        <p:blipFill>
          <a:blip r:embed="rId4">
            <a:lum contrast="12000"/>
          </a:blip>
          <a:srcRect/>
          <a:stretch>
            <a:fillRect/>
          </a:stretch>
        </p:blipFill>
        <p:spPr bwMode="auto">
          <a:xfrm>
            <a:off x="1403350" y="1268413"/>
            <a:ext cx="69484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435600" y="5876925"/>
            <a:ext cx="3492500" cy="792163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Прост в общении</a:t>
            </a:r>
            <a:endParaRPr lang="ru-RU" b="1" smtClean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8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333375"/>
            <a:ext cx="4392612" cy="6048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  <a:latin typeface="Amethyst"/>
              </a:rPr>
              <a:t>Именем Юрия Гагарина назвали города, села, проспекты, площади, улицы, переулки, корабли</a:t>
            </a:r>
          </a:p>
          <a:p>
            <a:pPr>
              <a:lnSpc>
                <a:spcPct val="90000"/>
              </a:lnSpc>
            </a:pPr>
            <a:endParaRPr lang="ru-RU" smtClean="0">
              <a:solidFill>
                <a:srgbClr val="FF0000"/>
              </a:solidFill>
              <a:latin typeface="Amethyst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mtClean="0">
              <a:solidFill>
                <a:srgbClr val="FF0000"/>
              </a:solidFill>
              <a:latin typeface="Amethyst"/>
            </a:endParaRP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  <a:latin typeface="Amethyst"/>
              </a:rPr>
              <a:t>его имя присвоили летним паркам, военной академии, спортивным комплексам, стадионам, яхтам, призам.</a:t>
            </a:r>
          </a:p>
        </p:txBody>
      </p:sp>
      <p:pic>
        <p:nvPicPr>
          <p:cNvPr id="58375" name="Picture 7" descr="Гагарин3"/>
          <p:cNvPicPr>
            <a:picLocks noChangeAspect="1" noChangeArrowheads="1"/>
          </p:cNvPicPr>
          <p:nvPr/>
        </p:nvPicPr>
        <p:blipFill>
          <a:blip r:embed="rId4">
            <a:lum contrast="24000"/>
          </a:blip>
          <a:srcRect/>
          <a:stretch>
            <a:fillRect/>
          </a:stretch>
        </p:blipFill>
        <p:spPr bwMode="auto">
          <a:xfrm>
            <a:off x="0" y="0"/>
            <a:ext cx="4198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75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57200" y="0"/>
            <a:ext cx="8077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33CCFF"/>
                </a:solidFill>
              </a:rPr>
              <a:t>Юрий Гагарин – </a:t>
            </a:r>
          </a:p>
          <a:p>
            <a:pPr algn="ctr"/>
            <a:r>
              <a:rPr lang="ru-RU" sz="4000" b="1">
                <a:solidFill>
                  <a:srgbClr val="33CCFF"/>
                </a:solidFill>
              </a:rPr>
              <a:t>первый человек в космосе</a:t>
            </a:r>
          </a:p>
        </p:txBody>
      </p:sp>
      <p:pic>
        <p:nvPicPr>
          <p:cNvPr id="15363" name="Picture 7" descr="623478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89138"/>
            <a:ext cx="34575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phoca_thumb_m_0110_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41338" y="0"/>
            <a:ext cx="152400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362200" y="2362200"/>
            <a:ext cx="624840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4" algn="ctr"/>
            <a:r>
              <a:rPr lang="ru-RU" sz="2800" b="1">
                <a:solidFill>
                  <a:srgbClr val="FFFF00"/>
                </a:solidFill>
              </a:rPr>
              <a:t>12 апреля 1961 года </a:t>
            </a:r>
          </a:p>
          <a:p>
            <a:pPr lvl="4" algn="ctr"/>
            <a:r>
              <a:rPr lang="ru-RU" sz="2800" b="1">
                <a:solidFill>
                  <a:srgbClr val="FFFF00"/>
                </a:solidFill>
              </a:rPr>
              <a:t>впервые в мире на космическом корабле “Восток” совершил полет первый космонавт планеты. Им был наш гражданин </a:t>
            </a:r>
          </a:p>
          <a:p>
            <a:pPr lvl="4" algn="ctr"/>
            <a:r>
              <a:rPr lang="ru-RU" sz="2800" b="1">
                <a:solidFill>
                  <a:srgbClr val="FFFF00"/>
                </a:solidFill>
              </a:rPr>
              <a:t>  </a:t>
            </a:r>
            <a:r>
              <a:rPr lang="ru-RU" sz="3200" b="1">
                <a:solidFill>
                  <a:srgbClr val="FFFF00"/>
                </a:solidFill>
              </a:rPr>
              <a:t>Юрий Алексеевич Гагарин.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3253" name="Picture 5" descr="Гагарин"/>
          <p:cNvPicPr>
            <a:picLocks noChangeAspect="1" noChangeArrowheads="1"/>
          </p:cNvPicPr>
          <p:nvPr/>
        </p:nvPicPr>
        <p:blipFill>
          <a:blip r:embed="rId4">
            <a:lum contrast="24000"/>
          </a:blip>
          <a:srcRect/>
          <a:stretch>
            <a:fillRect/>
          </a:stretch>
        </p:blipFill>
        <p:spPr bwMode="auto">
          <a:xfrm>
            <a:off x="4859338" y="0"/>
            <a:ext cx="42846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692150"/>
            <a:ext cx="4433887" cy="5289550"/>
          </a:xfrm>
        </p:spPr>
        <p:txBody>
          <a:bodyPr/>
          <a:lstStyle/>
          <a:p>
            <a:r>
              <a:rPr lang="ru-RU" sz="2400" smtClean="0">
                <a:solidFill>
                  <a:srgbClr val="FF0000"/>
                </a:solidFill>
                <a:latin typeface="Amethyst"/>
              </a:rPr>
              <a:t>Матери его именем называют своих детей, в каждом областном городе Советского Союза есть улица Юрия Гагарина. Саратовский индустриально-педагогический техникум, Люберецкое профессионально-техническое училище носят его имя. Родной город космонавта Гжатск принял имя первооткрывателя звездных путей.</a:t>
            </a:r>
          </a:p>
        </p:txBody>
      </p:sp>
    </p:spTree>
    <p:custDataLst>
      <p:tags r:id="rId1"/>
    </p:custDataLst>
  </p:cSld>
  <p:clrMapOvr>
    <a:masterClrMapping/>
  </p:clrMapOvr>
  <p:transition advTm="214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2229" name="Picture 5" descr="Гагарин6"/>
          <p:cNvPicPr>
            <a:picLocks noChangeAspect="1" noChangeArrowheads="1"/>
          </p:cNvPicPr>
          <p:nvPr/>
        </p:nvPicPr>
        <p:blipFill>
          <a:blip r:embed="rId4">
            <a:lum contrast="18000"/>
          </a:blip>
          <a:srcRect/>
          <a:stretch>
            <a:fillRect/>
          </a:stretch>
        </p:blipFill>
        <p:spPr bwMode="auto">
          <a:xfrm>
            <a:off x="0" y="0"/>
            <a:ext cx="3421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188913"/>
            <a:ext cx="5219700" cy="6381750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  <a:latin typeface="Amethyst"/>
              </a:rPr>
              <a:t>Гагарин стал олицетворением новой эпохи, героической профессии, беззаветной преданности делу.</a:t>
            </a:r>
          </a:p>
          <a:p>
            <a:r>
              <a:rPr lang="ru-RU" sz="3200" b="1" smtClean="0">
                <a:solidFill>
                  <a:srgbClr val="FF0000"/>
                </a:solidFill>
                <a:latin typeface="Amethyst"/>
              </a:rPr>
              <a:t>Таким его знали люди, таким он останется в памяти благодарных потомков. Люди не забудут подвига Колумба Вселенной.</a:t>
            </a:r>
          </a:p>
        </p:txBody>
      </p:sp>
    </p:spTree>
    <p:custDataLst>
      <p:tags r:id="rId1"/>
    </p:custDataLst>
  </p:cSld>
  <p:clrMapOvr>
    <a:masterClrMapping/>
  </p:clrMapOvr>
  <p:transition advTm="139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ru-RU" sz="4000" b="1" smtClean="0">
                <a:solidFill>
                  <a:srgbClr val="33CCFF"/>
                </a:solidFill>
              </a:rPr>
              <a:t>Валентина Терешкова – </a:t>
            </a:r>
            <a:br>
              <a:rPr lang="ru-RU" sz="4000" b="1" smtClean="0">
                <a:solidFill>
                  <a:srgbClr val="33CCFF"/>
                </a:solidFill>
              </a:rPr>
            </a:br>
            <a:r>
              <a:rPr lang="ru-RU" sz="4000" b="1" smtClean="0">
                <a:solidFill>
                  <a:srgbClr val="FF0000"/>
                </a:solidFill>
              </a:rPr>
              <a:t>первая женщина-космонавт</a:t>
            </a:r>
            <a:endParaRPr lang="ru-RU" sz="4000" b="1" smtClean="0">
              <a:solidFill>
                <a:srgbClr val="33CCFF"/>
              </a:solidFill>
            </a:endParaRPr>
          </a:p>
        </p:txBody>
      </p:sp>
      <p:pic>
        <p:nvPicPr>
          <p:cNvPr id="45059" name="Picture 6" descr="Терешкова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304800" y="2286000"/>
            <a:ext cx="3048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7" descr="Терешкова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1524000"/>
            <a:ext cx="152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8"/>
          <p:cNvSpPr>
            <a:spLocks noChangeArrowheads="1"/>
          </p:cNvSpPr>
          <p:nvPr/>
        </p:nvSpPr>
        <p:spPr bwMode="auto">
          <a:xfrm>
            <a:off x="3352800" y="2590800"/>
            <a:ext cx="44958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</a:rPr>
              <a:t>16 июня 1963 года </a:t>
            </a:r>
          </a:p>
          <a:p>
            <a:pPr algn="ctr"/>
            <a:r>
              <a:rPr lang="ru-RU" sz="3200" b="1">
                <a:solidFill>
                  <a:srgbClr val="FFFF00"/>
                </a:solidFill>
              </a:rPr>
              <a:t>на космическом корабле «Восток-6»  свой космический полет совершила первая в мире женщина-космонавт</a:t>
            </a:r>
            <a:r>
              <a:rPr lang="ru-RU" sz="3200">
                <a:solidFill>
                  <a:srgbClr val="FFFF00"/>
                </a:solidFill>
              </a:rPr>
              <a:t>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 descr="25B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18000" contrast="10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1204" name="Picture 4" descr="Гагарин7"/>
          <p:cNvPicPr>
            <a:picLocks noChangeAspect="1" noChangeArrowheads="1"/>
          </p:cNvPicPr>
          <p:nvPr/>
        </p:nvPicPr>
        <p:blipFill>
          <a:blip r:embed="rId4">
            <a:lum bright="-24000" contrast="12000"/>
          </a:blip>
          <a:srcRect/>
          <a:stretch>
            <a:fillRect/>
          </a:stretch>
        </p:blipFill>
        <p:spPr bwMode="auto">
          <a:xfrm>
            <a:off x="4514850" y="0"/>
            <a:ext cx="4629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250825" y="1341438"/>
            <a:ext cx="4038600" cy="45259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3200" dirty="0" smtClean="0">
                <a:solidFill>
                  <a:srgbClr val="FFFF00"/>
                </a:solidFill>
                <a:latin typeface="Amethyst" pitchFamily="2" charset="0"/>
              </a:rPr>
              <a:t>Сегодня дальше мчат ракеты,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3200" dirty="0" smtClean="0">
                <a:solidFill>
                  <a:srgbClr val="FFFF00"/>
                </a:solidFill>
                <a:latin typeface="Amethyst" pitchFamily="2" charset="0"/>
              </a:rPr>
              <a:t>Но твой единственный виток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3200" dirty="0" smtClean="0">
                <a:solidFill>
                  <a:srgbClr val="FFFF00"/>
                </a:solidFill>
                <a:latin typeface="Amethyst" pitchFamily="2" charset="0"/>
              </a:rPr>
              <a:t>Венчает лоб родной планеты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3200" dirty="0" smtClean="0">
                <a:solidFill>
                  <a:srgbClr val="FFFF00"/>
                </a:solidFill>
                <a:latin typeface="Amethyst" pitchFamily="2" charset="0"/>
              </a:rPr>
              <a:t>Как победителя — Венок!</a:t>
            </a:r>
          </a:p>
        </p:txBody>
      </p:sp>
    </p:spTree>
    <p:custDataLst>
      <p:tags r:id="rId1"/>
    </p:custDataLst>
  </p:cSld>
  <p:clrMapOvr>
    <a:masterClrMapping/>
  </p:clrMapOvr>
  <p:transition advTm="130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51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1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51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8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7106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Documents and Settings\ф\Мои документы\Наташа\1255947790.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-456123"/>
            <a:ext cx="4495800" cy="3645735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4114800" y="0"/>
            <a:ext cx="5257800" cy="66595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«… </a:t>
            </a: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Россия должна сохранить лидирующее положение ведущей космической державы в мире,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обеспечить необходимой космической информацией экономику страны, оборону, безопасность и науку,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влиться в мировой космический сектор и обеспечить независимый доступ в космическое пространство по всем направлениям деятельности со своей</a:t>
            </a:r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территории»</a:t>
            </a:r>
          </a:p>
          <a:p>
            <a:pPr marL="342900" indent="-342900" algn="r">
              <a:spcBef>
                <a:spcPct val="20000"/>
              </a:spcBef>
              <a:buClr>
                <a:schemeClr val="hlink"/>
              </a:buClr>
            </a:pPr>
            <a:r>
              <a:rPr lang="ru-RU" sz="2400" b="1">
                <a:solidFill>
                  <a:schemeClr val="bg1"/>
                </a:solidFill>
                <a:latin typeface="Amethyst"/>
              </a:rPr>
              <a:t>Д.М.Медведев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Константин Эдуардович Циолковский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79388" y="1268413"/>
            <a:ext cx="4189412" cy="4495800"/>
          </a:xfrm>
        </p:spPr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Основоположник космонавтики и ракетостроения</a:t>
            </a:r>
          </a:p>
          <a:p>
            <a:pPr>
              <a:buFont typeface="Wingdings" pitchFamily="2" charset="2"/>
              <a:buNone/>
            </a:pPr>
            <a:endParaRPr lang="ru-RU" b="1" smtClean="0">
              <a:solidFill>
                <a:srgbClr val="FFFF00"/>
              </a:solidFill>
            </a:endParaRPr>
          </a:p>
          <a:p>
            <a:r>
              <a:rPr lang="ru-RU" b="1" smtClean="0">
                <a:solidFill>
                  <a:srgbClr val="FFFF00"/>
                </a:solidFill>
              </a:rPr>
              <a:t>Обосновал возможность использования ракеты для полетов в космическое пространство, к другим планетам Солнечной системы.</a:t>
            </a:r>
          </a:p>
        </p:txBody>
      </p:sp>
      <p:pic>
        <p:nvPicPr>
          <p:cNvPr id="16388" name="Picture 5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03813" y="1676400"/>
            <a:ext cx="3286125" cy="442277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7200" y="-3048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Фридрих Артурович </a:t>
            </a:r>
            <a:r>
              <a:rPr lang="ru-RU" b="1" dirty="0" err="1">
                <a:solidFill>
                  <a:srgbClr val="FFFF00"/>
                </a:solidFill>
              </a:rPr>
              <a:t>Цандер</a:t>
            </a:r>
            <a:r>
              <a:rPr lang="ru-RU" b="1" dirty="0">
                <a:solidFill>
                  <a:srgbClr val="FFFF00"/>
                </a:solidFill>
              </a:rPr>
              <a:t/>
            </a:r>
            <a:br>
              <a:rPr lang="ru-RU" b="1" dirty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>(1887 – 1933)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4800" y="1714500"/>
            <a:ext cx="4194175" cy="45005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b="1" smtClean="0">
                <a:solidFill>
                  <a:srgbClr val="FFFF00"/>
                </a:solidFill>
              </a:rPr>
              <a:t>Советский ученый и изобретатель в области теории межпланетных полетов, реактивных двигателей.</a:t>
            </a:r>
          </a:p>
        </p:txBody>
      </p:sp>
      <p:pic>
        <p:nvPicPr>
          <p:cNvPr id="17412" name="Picture 5" descr="цандер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3">
            <a:lum bright="6000" contrast="30000"/>
            <a:grayscl/>
          </a:blip>
          <a:srcRect/>
          <a:stretch>
            <a:fillRect/>
          </a:stretch>
        </p:blipFill>
        <p:spPr>
          <a:xfrm>
            <a:off x="4953000" y="1752600"/>
            <a:ext cx="3459163" cy="43434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7200" y="-3048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Юрий Васильевич Кондратюк</a:t>
            </a:r>
            <a:br>
              <a:rPr lang="ru-RU" b="1" dirty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>(1897 – 1942)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905000"/>
            <a:ext cx="4857750" cy="4595813"/>
          </a:xfrm>
        </p:spPr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Предложил при полетах к другим планетам выводить корабль на орбиту его искусственного спутника</a:t>
            </a:r>
            <a:endParaRPr lang="en-US" b="1" smtClean="0">
              <a:solidFill>
                <a:srgbClr val="FFFF00"/>
              </a:solidFill>
            </a:endParaRPr>
          </a:p>
          <a:p>
            <a:endParaRPr lang="ru-RU" b="1" smtClean="0">
              <a:solidFill>
                <a:srgbClr val="FFFF00"/>
              </a:solidFill>
            </a:endParaRPr>
          </a:p>
          <a:p>
            <a:r>
              <a:rPr lang="ru-RU" b="1" smtClean="0">
                <a:solidFill>
                  <a:srgbClr val="FFFF00"/>
                </a:solidFill>
              </a:rPr>
              <a:t>Для посадки человека на другую планету и возвращения на корабль применить небольшой взлетно-посадочный корабль</a:t>
            </a:r>
          </a:p>
        </p:txBody>
      </p:sp>
      <p:pic>
        <p:nvPicPr>
          <p:cNvPr id="18436" name="Picture 5" descr="кондратюк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3">
            <a:lum bright="-12000" contrast="24000"/>
          </a:blip>
          <a:srcRect/>
          <a:stretch>
            <a:fillRect/>
          </a:stretch>
        </p:blipFill>
        <p:spPr>
          <a:xfrm>
            <a:off x="5105400" y="1676400"/>
            <a:ext cx="3048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7200" y="-3048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381000"/>
            <a:ext cx="8510588" cy="914400"/>
          </a:xfrm>
        </p:spPr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Сергей Павлович Королев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57200" y="2286000"/>
            <a:ext cx="4189413" cy="39290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>
                <a:solidFill>
                  <a:srgbClr val="FFFF00"/>
                </a:solidFill>
              </a:rPr>
              <a:t>Конструктор ракетных систем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4000" b="1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>
                <a:solidFill>
                  <a:srgbClr val="FFFF00"/>
                </a:solidFill>
              </a:rPr>
              <a:t>Генеральный Конструктор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9460" name="Picture 5" descr="Гагарин и Королёв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53000" y="1371600"/>
            <a:ext cx="3989388" cy="51816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1 спутник пр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lum contrast="18000"/>
          </a:blip>
          <a:srcRect/>
          <a:stretch>
            <a:fillRect/>
          </a:stretch>
        </p:blipFill>
        <p:spPr>
          <a:xfrm>
            <a:off x="0" y="0"/>
            <a:ext cx="9144000" cy="7077075"/>
          </a:xfrm>
        </p:spPr>
      </p:pic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2133600" y="228600"/>
            <a:ext cx="472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FF00"/>
                </a:solidFill>
                <a:latin typeface="Calibri" pitchFamily="34" charset="0"/>
              </a:rPr>
              <a:t>4 </a:t>
            </a:r>
            <a:r>
              <a:rPr lang="ru-RU" sz="4000" b="1">
                <a:solidFill>
                  <a:srgbClr val="FFFF00"/>
                </a:solidFill>
                <a:latin typeface="Calibri" pitchFamily="34" charset="0"/>
              </a:rPr>
              <a:t>октября 1957 год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304800" y="6216650"/>
            <a:ext cx="861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Первый искусственный спутник Земли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159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762000"/>
          </a:xfrm>
        </p:spPr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Первый отряд космонавтов</a:t>
            </a:r>
          </a:p>
        </p:txBody>
      </p:sp>
      <p:pic>
        <p:nvPicPr>
          <p:cNvPr id="21507" name="Picture 4" descr="http://pics.livejournal.com/anzee/pic/0008x4gt/t9678z">
            <a:hlinkClick r:id="rId3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4" r:link="rId5">
            <a:lum bright="-18000" contrast="24000"/>
          </a:blip>
          <a:srcRect/>
          <a:stretch>
            <a:fillRect/>
          </a:stretch>
        </p:blipFill>
        <p:spPr>
          <a:xfrm>
            <a:off x="323850" y="1125538"/>
            <a:ext cx="3505200" cy="2801937"/>
          </a:xfrm>
        </p:spPr>
      </p:pic>
      <p:pic>
        <p:nvPicPr>
          <p:cNvPr id="21508" name="Picture 5" descr="http://pics.livejournal.com/anzee/pic/0008wcpy/t9678z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>
            <a:lum bright="-18000" contrast="12000"/>
          </a:blip>
          <a:srcRect/>
          <a:stretch>
            <a:fillRect/>
          </a:stretch>
        </p:blipFill>
        <p:spPr bwMode="auto">
          <a:xfrm>
            <a:off x="5508625" y="1052513"/>
            <a:ext cx="3429000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http://pics.livejournal.com/anzee/pic/0008qk6t/t9678z">
            <a:hlinkClick r:id="rId9"/>
          </p:cNvPr>
          <p:cNvPicPr>
            <a:picLocks noChangeAspect="1" noChangeArrowheads="1"/>
          </p:cNvPicPr>
          <p:nvPr/>
        </p:nvPicPr>
        <p:blipFill>
          <a:blip r:embed="rId10" r:link="rId11">
            <a:lum bright="-12000" contrast="12000"/>
          </a:blip>
          <a:srcRect/>
          <a:stretch>
            <a:fillRect/>
          </a:stretch>
        </p:blipFill>
        <p:spPr bwMode="auto">
          <a:xfrm>
            <a:off x="2627313" y="4124325"/>
            <a:ext cx="34290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7|10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|2.1|2.1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|3.2|2.6|4.8|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8|1.6|1.3|2.5|1.5|1.3|1.5|1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5|1.9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4.4|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4|5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596</Words>
  <Application>Microsoft Office PowerPoint</Application>
  <PresentationFormat>On-screen Show (4:3)</PresentationFormat>
  <Paragraphs>100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Calibri</vt:lpstr>
      <vt:lpstr>Arial</vt:lpstr>
      <vt:lpstr>Times New Roman</vt:lpstr>
      <vt:lpstr>Wingdings</vt:lpstr>
      <vt:lpstr>Monotype Corsiva</vt:lpstr>
      <vt:lpstr>Amethyst</vt:lpstr>
      <vt:lpstr>Tahoma</vt:lpstr>
      <vt:lpstr>Тема Office</vt:lpstr>
      <vt:lpstr>Слайд 1</vt:lpstr>
      <vt:lpstr>Слайд 2</vt:lpstr>
      <vt:lpstr>Слайд 3</vt:lpstr>
      <vt:lpstr>Константин Эдуардович Циолковский</vt:lpstr>
      <vt:lpstr>Фридрих Артурович Цандер (1887 – 1933)</vt:lpstr>
      <vt:lpstr>Юрий Васильевич Кондратюк (1897 – 1942)</vt:lpstr>
      <vt:lpstr>Сергей Павлович Королев</vt:lpstr>
      <vt:lpstr>Слайд 8</vt:lpstr>
      <vt:lpstr>Первый отряд космонавтов</vt:lpstr>
      <vt:lpstr>Специалист по авиационной медицине, старший научный сотрудник Олег Газенко демонстрирует вернувшихся  из космоса собак</vt:lpstr>
      <vt:lpstr>Слайд 11</vt:lpstr>
      <vt:lpstr>Слайд 12</vt:lpstr>
      <vt:lpstr>Слайд 13</vt:lpstr>
      <vt:lpstr>3 ноября 1957 год</vt:lpstr>
      <vt:lpstr>Слайд 15</vt:lpstr>
      <vt:lpstr>Лайка –  первая жизнь в     космосе </vt:lpstr>
      <vt:lpstr>Память о Лайке осталась в почтовых марках, выпущенных в разных странах</vt:lpstr>
      <vt:lpstr>Слайд 18</vt:lpstr>
      <vt:lpstr>Белка и Стрелка стали первыми биокосмонавтами, благополучно вернувшимися на Землю</vt:lpstr>
      <vt:lpstr>Слайд 20</vt:lpstr>
      <vt:lpstr>Участники полета в космос – собаки Ветерок и Уголек</vt:lpstr>
      <vt:lpstr>Слайд 22</vt:lpstr>
      <vt:lpstr>Слайд 23</vt:lpstr>
      <vt:lpstr>До полёта</vt:lpstr>
      <vt:lpstr>Слайд 25</vt:lpstr>
      <vt:lpstr>Слайд 26</vt:lpstr>
      <vt:lpstr>История в фотографиях</vt:lpstr>
      <vt:lpstr>История в фотографиях</vt:lpstr>
      <vt:lpstr>Слайд 29</vt:lpstr>
      <vt:lpstr>Слайд 30</vt:lpstr>
      <vt:lpstr>Слайд 31</vt:lpstr>
      <vt:lpstr>Валентина Терешкова –  первая женщина-космонавт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Игорь</cp:lastModifiedBy>
  <cp:revision>12</cp:revision>
  <dcterms:created xsi:type="dcterms:W3CDTF">2010-10-19T11:25:50Z</dcterms:created>
  <dcterms:modified xsi:type="dcterms:W3CDTF">2011-02-20T16:53:43Z</dcterms:modified>
</cp:coreProperties>
</file>