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4" r:id="rId5"/>
    <p:sldId id="267" r:id="rId6"/>
    <p:sldId id="262" r:id="rId7"/>
    <p:sldId id="268" r:id="rId8"/>
    <p:sldId id="261" r:id="rId9"/>
    <p:sldId id="263" r:id="rId10"/>
    <p:sldId id="264" r:id="rId11"/>
    <p:sldId id="257" r:id="rId12"/>
    <p:sldId id="278" r:id="rId13"/>
    <p:sldId id="270" r:id="rId14"/>
    <p:sldId id="272" r:id="rId15"/>
    <p:sldId id="256" r:id="rId16"/>
    <p:sldId id="279" r:id="rId17"/>
    <p:sldId id="259" r:id="rId18"/>
    <p:sldId id="280" r:id="rId19"/>
    <p:sldId id="266" r:id="rId20"/>
    <p:sldId id="281" r:id="rId21"/>
    <p:sldId id="282" r:id="rId22"/>
    <p:sldId id="265" r:id="rId23"/>
    <p:sldId id="273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35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000108"/>
            <a:ext cx="7029472" cy="207170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008000"/>
                </a:solidFill>
                <a:effectLst>
                  <a:reflection blurRad="12700" stA="50000" endPos="50000" dist="5000" dir="5400000" sy="-100000" rotWithShape="0"/>
                </a:effectLst>
              </a:rPr>
              <a:t>Организация безопасности детей в школе</a:t>
            </a:r>
            <a:endParaRPr lang="ru-RU" b="1" cap="all" dirty="0">
              <a:ln w="0"/>
              <a:solidFill>
                <a:srgbClr val="008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Автор: Делавин Василий Михайлович, учитель ОБЖ</a:t>
            </a:r>
          </a:p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МБОУ СОШ № 2 им. А.С.Пушкина</a:t>
            </a:r>
          </a:p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.Арзамаса Нижегородской обл.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User\Desktop\delV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1621894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DSC02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14356"/>
            <a:ext cx="7191292" cy="539346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DSC02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85794"/>
            <a:ext cx="7238917" cy="54291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14290"/>
            <a:ext cx="8786874" cy="58785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1.   Закон Российской Федерации от 05 марта 1992 года № 2446-1 «О безопасности»;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2.   Федеральный закон от 06 марта 2006 года № 35-ФЗ «О противодействии терроризму»;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3.   Указ Президента РФ от 15 февраля 2006 года № 116 «О мерах по противодействию терроризму»;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4.   Постановление Правительства РФ от 15 сентября 1999 года № 1040 «О мерах по противодействию терроризму»;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5.   другие федеральные законы, нормативные правовые акты Президента РФ, нормативные правовые акты Правительства РФ, приказы Управления образования</a:t>
            </a:r>
            <a:r>
              <a:rPr lang="ru-RU" sz="4000" dirty="0" smtClean="0">
                <a:solidFill>
                  <a:srgbClr val="002060"/>
                </a:solidFill>
              </a:rPr>
              <a:t>.</a:t>
            </a:r>
            <a:endParaRPr lang="ru-RU" sz="4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User\Desktop\DSC02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User\Desktop\DSC022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106" y="0"/>
            <a:ext cx="8262894" cy="619717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SC02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000108"/>
            <a:ext cx="5810157" cy="43576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6286544"/>
          </a:xfrm>
        </p:spPr>
        <p:txBody>
          <a:bodyPr>
            <a:normAutofit/>
          </a:bodyPr>
          <a:lstStyle/>
          <a:p>
            <a:r>
              <a:rPr lang="ru-RU" dirty="0" smtClean="0"/>
              <a:t>Обучение учащихся правилам безопасной жизнедеятельности </a:t>
            </a:r>
            <a:br>
              <a:rPr lang="ru-RU" dirty="0" smtClean="0"/>
            </a:br>
            <a:r>
              <a:rPr lang="ru-RU" dirty="0" smtClean="0"/>
              <a:t>Главная задача – научить обучающихся знать и уметь правильно, рационально действовать в различных чрезвычайных ситуациях. </a:t>
            </a:r>
            <a:endParaRPr lang="ru-RU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DSC02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7166"/>
            <a:ext cx="4190997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C:\Users\User\Desktop\DSC02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66"/>
            <a:ext cx="4381530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57256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8000"/>
                </a:solidFill>
              </a:rPr>
              <a:t>учебные занятия; 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8000"/>
                </a:solidFill>
              </a:rPr>
              <a:t>занятия общественно-полезным трудом; 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8000"/>
                </a:solidFill>
              </a:rPr>
              <a:t>экскурсии, походы; 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8000"/>
                </a:solidFill>
              </a:rPr>
              <a:t>спортивные занятия, соревнования; 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8000"/>
                </a:solidFill>
              </a:rPr>
              <a:t>кружковые занятия и другие, внешкольные и внеклассные мероприятия.</a:t>
            </a:r>
            <a:r>
              <a:rPr lang="ru-RU" sz="3600" b="1" dirty="0" smtClean="0">
                <a:solidFill>
                  <a:srgbClr val="008000"/>
                </a:solidFill>
              </a:rPr>
              <a:t>	</a:t>
            </a:r>
            <a:endParaRPr lang="ru-RU" sz="3600" b="1" spc="0" dirty="0">
              <a:ln w="0"/>
              <a:solidFill>
                <a:srgbClr val="008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DSC02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714356"/>
            <a:ext cx="3357554" cy="35004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572132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u="sng" dirty="0" smtClean="0"/>
              <a:t> Работа по профилактике дорожно-транспортного травматизма включает: </a:t>
            </a:r>
          </a:p>
          <a:p>
            <a:r>
              <a:rPr lang="ru-RU" sz="2000" dirty="0" smtClean="0"/>
              <a:t>разработку и реализацию планов проведения классных часов по предупреждению дорожно-транспортного травматизма; </a:t>
            </a:r>
          </a:p>
          <a:p>
            <a:r>
              <a:rPr lang="ru-RU" sz="2000" dirty="0" smtClean="0"/>
              <a:t>воспитание у детей культуры безопасного поведения на улицах и дорогах; </a:t>
            </a:r>
          </a:p>
          <a:p>
            <a:r>
              <a:rPr lang="ru-RU" sz="2000" dirty="0" smtClean="0"/>
              <a:t>организацию взаимодействия педагогического коллектива с ГИБДД; </a:t>
            </a:r>
          </a:p>
          <a:p>
            <a:r>
              <a:rPr lang="ru-RU" sz="2000" dirty="0" smtClean="0"/>
              <a:t>привлечение родительской общественности к работе по предупреждению детского дорожно-транспортного травматизма; </a:t>
            </a:r>
          </a:p>
          <a:p>
            <a:r>
              <a:rPr lang="ru-RU" sz="2000" dirty="0" smtClean="0"/>
              <a:t>создание учебно-материальной базы по обучению правилам дорожного движения и безопасного поведения на улицах и дорогах; </a:t>
            </a:r>
          </a:p>
          <a:p>
            <a:r>
              <a:rPr lang="ru-RU" sz="2000" dirty="0" smtClean="0"/>
              <a:t>разработку методических документов по соблюдению ПДД; </a:t>
            </a:r>
          </a:p>
          <a:p>
            <a:r>
              <a:rPr lang="ru-RU" sz="2000" dirty="0" smtClean="0"/>
              <a:t>учет и анализ всех дорожно-транспортных происшествий с участием учащихся и на их основе принятие соответствующих мер во время учебного процесса.</a:t>
            </a:r>
            <a:endParaRPr lang="ru-RU" sz="2000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Безопасность образовательного учреждения – это условия сохранения жизни и здоровья обучающихся, воспитанников и работников, а также материальных ценностей образовательного учреждения от возможных несчастных случаев, пожаров, аварий и других чрезвычайных ситуаций.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04856" cy="476672"/>
          </a:xfrm>
        </p:spPr>
        <p:txBody>
          <a:bodyPr>
            <a:noAutofit/>
          </a:bodyPr>
          <a:lstStyle/>
          <a:p>
            <a:r>
              <a:rPr lang="ru-RU" sz="3200" dirty="0"/>
              <a:t>Статистика ДТП, происшедшими с учащимися школы.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836712"/>
            <a:ext cx="8136904" cy="532859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7736720"/>
              </p:ext>
            </p:extLst>
          </p:nvPr>
        </p:nvGraphicFramePr>
        <p:xfrm>
          <a:off x="611560" y="2204864"/>
          <a:ext cx="8064896" cy="10081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16224"/>
                <a:gridCol w="2016224"/>
                <a:gridCol w="2016224"/>
                <a:gridCol w="2016224"/>
              </a:tblGrid>
              <a:tr h="652827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2011/2012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уч.г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2008/2009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уч.г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2009/2010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уч.г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2010/2011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уч.г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55285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6842366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8812880"/>
              </p:ext>
            </p:extLst>
          </p:nvPr>
        </p:nvGraphicFramePr>
        <p:xfrm>
          <a:off x="179512" y="836711"/>
          <a:ext cx="8784976" cy="31283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72208"/>
                <a:gridCol w="980843"/>
                <a:gridCol w="991408"/>
                <a:gridCol w="1101565"/>
                <a:gridCol w="771094"/>
                <a:gridCol w="1101565"/>
                <a:gridCol w="991408"/>
                <a:gridCol w="974885"/>
              </a:tblGrid>
              <a:tr h="720081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4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Во время УВП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(оформлены актами Н-2)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Вне УВП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2115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Физ-ра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Перемена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Вне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классн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Всего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Шалос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ти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Бытовые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Вод  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ое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мы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44038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2011/2012 уч.г.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44038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2008/2009 уч.г.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44038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2009/2010 уч.г.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44038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2010/2011 уч.г.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44624"/>
            <a:ext cx="7772400" cy="1152128"/>
          </a:xfrm>
          <a:noFill/>
        </p:spPr>
        <p:txBody>
          <a:bodyPr>
            <a:normAutofit fontScale="90000"/>
          </a:bodyPr>
          <a:lstStyle/>
          <a:p>
            <a:r>
              <a:rPr lang="ru-RU" sz="3600" dirty="0"/>
              <a:t>Статистика несчастных случаев с учащимися школы.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8666694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DSC02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81" y="0"/>
            <a:ext cx="8310519" cy="62328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SC022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238916" cy="54291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285860"/>
            <a:ext cx="85315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I:\Делавина О.В\Олечка\курсы\КУРСЫ  НИРО\Анимированные рисунки по темам\Смайлики\1\36_2_25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8124" y="2905124"/>
            <a:ext cx="2309825" cy="23098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Основной целью деятельности является создание безопасных условий для организации учебно-воспитательного процесса, а также повышение уровня пожарной и технической безопасности зданий и оборудования.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DSC02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7429419" cy="55720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DSC02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682" y="0"/>
            <a:ext cx="9429682" cy="70722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DSC022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068"/>
            <a:ext cx="8977242" cy="67329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DSC02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8746" cy="71615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DSC02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7429520" cy="55721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DSC02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758" y="125068"/>
            <a:ext cx="8977242" cy="67329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320</Words>
  <Application>Microsoft Office PowerPoint</Application>
  <PresentationFormat>Экран (4:3)</PresentationFormat>
  <Paragraphs>81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Организация безопасности детей в школе</vt:lpstr>
      <vt:lpstr>Безопасность образовательного учреждения – это условия сохранения жизни и здоровья обучающихся, воспитанников и работников, а также материальных ценностей образовательного учреждения от возможных несчастных случаев, пожаров, аварий и других чрезвычайных ситуаций. </vt:lpstr>
      <vt:lpstr>Основной целью деятельности является создание безопасных условий для организации учебно-воспитательного процесса, а также повышение уровня пожарной и технической безопасности зданий и оборудования.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Обучение учащихся правилам безопасной жизнедеятельности  Главная задача – научить обучающихся знать и уметь правильно, рационально действовать в различных чрезвычайных ситуациях. </vt:lpstr>
      <vt:lpstr>Слайд 17</vt:lpstr>
      <vt:lpstr>Слайд 18</vt:lpstr>
      <vt:lpstr>Слайд 19</vt:lpstr>
      <vt:lpstr>Статистика ДТП, происшедшими с учащимися школы.</vt:lpstr>
      <vt:lpstr>Статистика несчастных случаев с учащимися школы. 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2012-11-21T10:45:13Z</dcterms:created>
  <dcterms:modified xsi:type="dcterms:W3CDTF">2015-09-17T08:52:04Z</dcterms:modified>
</cp:coreProperties>
</file>