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73" r:id="rId3"/>
    <p:sldId id="265" r:id="rId4"/>
    <p:sldId id="291" r:id="rId5"/>
    <p:sldId id="266" r:id="rId6"/>
    <p:sldId id="269" r:id="rId7"/>
    <p:sldId id="267" r:id="rId8"/>
    <p:sldId id="268" r:id="rId9"/>
    <p:sldId id="270" r:id="rId10"/>
    <p:sldId id="271" r:id="rId11"/>
    <p:sldId id="272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9" r:id="rId23"/>
    <p:sldId id="29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5"/>
          <p:cNvSpPr>
            <a:spLocks noChangeArrowheads="1" noChangeShapeType="1" noTextEdit="1"/>
          </p:cNvSpPr>
          <p:nvPr/>
        </p:nvSpPr>
        <p:spPr bwMode="auto">
          <a:xfrm rot="208405">
            <a:off x="2031714" y="1520131"/>
            <a:ext cx="5411787" cy="12033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  <a:scene3d>
              <a:camera prst="orthographicFront"/>
              <a:lightRig rig="threePt" dir="t"/>
            </a:scene3d>
            <a:sp3d extrusionH="57150">
              <a:bevelT w="38100" h="38100" prst="relaxedInset"/>
            </a:sp3d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ПОЧЕМУ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ДЕТИ</a:t>
            </a:r>
          </a:p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solidFill>
                <a:srgbClr val="00206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00206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ЛГУТ?</a:t>
            </a:r>
          </a:p>
        </p:txBody>
      </p:sp>
      <p:pic>
        <p:nvPicPr>
          <p:cNvPr id="13315" name="Picture 7" descr="sov_0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0F1EC"/>
              </a:clrFrom>
              <a:clrTo>
                <a:srgbClr val="F0F1E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857364"/>
            <a:ext cx="2295525" cy="2971800"/>
          </a:xfrm>
          <a:prstGeom prst="roundRect">
            <a:avLst>
              <a:gd name="adj" fmla="val 10759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6350" stA="50000" endA="295" endPos="92000" dist="101600" dir="5400000" sy="-100000" algn="bl" rotWithShape="0"/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sp>
        <p:nvSpPr>
          <p:cNvPr id="4" name="Подзаголовок 7"/>
          <p:cNvSpPr>
            <a:spLocks noGrp="1"/>
          </p:cNvSpPr>
          <p:nvPr/>
        </p:nvSpPr>
        <p:spPr bwMode="auto">
          <a:xfrm>
            <a:off x="6096000" y="4279900"/>
            <a:ext cx="3048000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defRPr/>
            </a:pPr>
            <a:r>
              <a:rPr lang="ru-RU" dirty="0" smtClean="0"/>
              <a:t>Подготовила и провела:</a:t>
            </a:r>
          </a:p>
          <a:p>
            <a:pPr>
              <a:defRPr/>
            </a:pPr>
            <a:r>
              <a:rPr lang="ru-RU" dirty="0" smtClean="0"/>
              <a:t>Делавина О.В.</a:t>
            </a:r>
            <a:endParaRPr lang="ru-RU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think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0"/>
            <a:ext cx="1782762" cy="2514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679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FreeSerif" pitchFamily="18" charset="0"/>
              </a:rPr>
              <a:t>Ребенок честен с вами,</a:t>
            </a:r>
            <a:br>
              <a:rPr lang="ru-RU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FreeSerif" pitchFamily="18" charset="0"/>
              </a:rPr>
            </a:br>
            <a:r>
              <a:rPr lang="ru-RU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FreeSerif" pitchFamily="18" charset="0"/>
              </a:rPr>
              <a:t>только когда: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FreeSerif"/>
              </a:rPr>
              <a:t>Доверяет  вам;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FreeSerif"/>
              </a:rPr>
              <a:t>Не боится гнева или осуждения;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FreeSerif"/>
              </a:rPr>
              <a:t>Уверен: что  бы ни случилось, его не унизят как личность;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FreeSerif"/>
              </a:rPr>
              <a:t>Обсуждать будут не его, а поступок, который надо исправить;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FreeSerif"/>
              </a:rPr>
              <a:t>Помогут, поддержат, когда ему плохо;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FreeSerif"/>
              </a:rPr>
              <a:t>Ребенок твердо знает:   вы на его стороне;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FreeSerif"/>
              </a:rPr>
              <a:t>Знает, что даже если накажут, то разумно и справедливо.</a:t>
            </a: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>
          <a:xfrm flipV="1">
            <a:off x="0" y="6858000"/>
            <a:ext cx="8215313" cy="46038"/>
          </a:xfrm>
        </p:spPr>
        <p:txBody>
          <a:bodyPr>
            <a:normAutofit fontScale="25000" lnSpcReduction="20000"/>
          </a:bodyPr>
          <a:lstStyle/>
          <a:p>
            <a:pPr eaLnBrk="1" hangingPunct="1">
              <a:buFontTx/>
              <a:buNone/>
            </a:pPr>
            <a:r>
              <a:rPr lang="ru-RU" sz="29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Вс</a:t>
            </a:r>
          </a:p>
          <a:p>
            <a:pPr eaLnBrk="1" hangingPunct="1">
              <a:buFontTx/>
              <a:buNone/>
            </a:pPr>
            <a:endParaRPr lang="ru-RU" sz="2900" i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900" i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endParaRPr lang="ru-RU" sz="2900" i="1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900" i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72560" cy="592935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Семья -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 место приземления   для   старших, стартовая   площадка   для младших   и   маячок взаимоотношений    для каждого.    Все    в    ваших руках!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0" y="214290"/>
            <a:ext cx="914400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tabLst>
                <a:tab pos="549275" algn="l"/>
              </a:tabLst>
            </a:pPr>
            <a:endParaRPr lang="ru-RU" sz="2400"/>
          </a:p>
          <a:p>
            <a:pPr eaLnBrk="0" hangingPunct="0">
              <a:tabLst>
                <a:tab pos="549275" algn="l"/>
              </a:tabLst>
            </a:pPr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7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i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Тестирование.</a:t>
            </a:r>
            <a:br>
              <a:rPr lang="ru-RU" sz="5400" b="1" i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5400" b="1" i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«Роль родителя»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600200"/>
            <a:ext cx="8929718" cy="5043510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dirty="0">
                <a:latin typeface="Georgia" pitchFamily="18" charset="0"/>
              </a:rPr>
              <a:t>       </a:t>
            </a:r>
          </a:p>
          <a:p>
            <a:pPr>
              <a:buFontTx/>
              <a:buNone/>
            </a:pPr>
            <a:r>
              <a:rPr lang="ru-RU" sz="4000" i="1" dirty="0">
                <a:solidFill>
                  <a:srgbClr val="C00000"/>
                </a:solidFill>
                <a:latin typeface="Georgia" pitchFamily="18" charset="0"/>
              </a:rPr>
              <a:t>         </a:t>
            </a:r>
            <a:r>
              <a:rPr lang="ru-RU" sz="4000" b="1" i="1" dirty="0">
                <a:solidFill>
                  <a:srgbClr val="C00000"/>
                </a:solidFill>
                <a:latin typeface="Georgia" pitchFamily="18" charset="0"/>
              </a:rPr>
              <a:t>Родители </a:t>
            </a:r>
            <a:r>
              <a:rPr lang="ru-RU" sz="4000" i="1" dirty="0">
                <a:solidFill>
                  <a:srgbClr val="C00000"/>
                </a:solidFill>
                <a:latin typeface="Georgia" pitchFamily="18" charset="0"/>
              </a:rPr>
              <a:t>– главные </a:t>
            </a:r>
            <a:r>
              <a:rPr lang="ru-RU" sz="4000" b="1" i="1" dirty="0">
                <a:solidFill>
                  <a:srgbClr val="C00000"/>
                </a:solidFill>
                <a:latin typeface="Georgia" pitchFamily="18" charset="0"/>
              </a:rPr>
              <a:t>«проектировщики, конструкторы и строители» </a:t>
            </a:r>
            <a:r>
              <a:rPr lang="ru-RU" sz="4000" i="1" dirty="0">
                <a:solidFill>
                  <a:srgbClr val="C00000"/>
                </a:solidFill>
                <a:latin typeface="Georgia" pitchFamily="18" charset="0"/>
              </a:rPr>
              <a:t>личности ребёнка. Вот почему важно знать, насколько успешно мы справляемся с такой сложной ролью.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01625"/>
            <a:ext cx="8247091" cy="2047875"/>
          </a:xfrm>
        </p:spPr>
        <p:txBody>
          <a:bodyPr/>
          <a:lstStyle/>
          <a:p>
            <a:r>
              <a:rPr lang="ru-RU" sz="2400" b="1" i="1" dirty="0">
                <a:solidFill>
                  <a:srgbClr val="C00000"/>
                </a:solidFill>
                <a:latin typeface="Georgia" pitchFamily="18" charset="0"/>
              </a:rPr>
              <a:t>Можете ли вы?</a:t>
            </a:r>
            <a:br>
              <a:rPr lang="ru-RU" sz="2400" b="1" i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i="1" dirty="0">
                <a:solidFill>
                  <a:srgbClr val="C00000"/>
                </a:solidFill>
                <a:latin typeface="Georgia" pitchFamily="18" charset="0"/>
              </a:rPr>
              <a:t>(варианты ответов: </a:t>
            </a:r>
            <a:br>
              <a:rPr lang="ru-RU" sz="2400" i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Georgia" pitchFamily="18" charset="0"/>
              </a:rPr>
              <a:t>могу и всегда так поступаю – </a:t>
            </a:r>
            <a:r>
              <a:rPr lang="ru-RU" sz="2400" b="1" i="1" u="sng" dirty="0">
                <a:solidFill>
                  <a:srgbClr val="C00000"/>
                </a:solidFill>
                <a:latin typeface="Georgia" pitchFamily="18" charset="0"/>
              </a:rPr>
              <a:t>3 балла</a:t>
            </a:r>
            <a:r>
              <a:rPr lang="ru-RU" sz="2400" b="1" i="1" dirty="0">
                <a:solidFill>
                  <a:srgbClr val="C00000"/>
                </a:solidFill>
                <a:latin typeface="Georgia" pitchFamily="18" charset="0"/>
              </a:rPr>
              <a:t>; </a:t>
            </a:r>
            <a:br>
              <a:rPr lang="ru-RU" sz="2400" b="1" i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>
                <a:solidFill>
                  <a:srgbClr val="C00000"/>
                </a:solidFill>
                <a:latin typeface="Georgia" pitchFamily="18" charset="0"/>
              </a:rPr>
              <a:t>могу, но не всегда так </a:t>
            </a:r>
            <a:r>
              <a:rPr lang="ru-RU" sz="2400" b="1" i="1" u="sng" dirty="0">
                <a:solidFill>
                  <a:srgbClr val="C00000"/>
                </a:solidFill>
                <a:latin typeface="Georgia" pitchFamily="18" charset="0"/>
              </a:rPr>
              <a:t>поступаю-2 балла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2400" b="1" i="1" dirty="0">
                <a:solidFill>
                  <a:srgbClr val="C00000"/>
                </a:solidFill>
                <a:latin typeface="Georgia" pitchFamily="18" charset="0"/>
              </a:rPr>
              <a:t>не могу – </a:t>
            </a:r>
            <a:r>
              <a:rPr lang="ru-RU" sz="2400" b="1" i="1" u="sng" dirty="0">
                <a:solidFill>
                  <a:srgbClr val="C00000"/>
                </a:solidFill>
                <a:latin typeface="Georgia" pitchFamily="18" charset="0"/>
              </a:rPr>
              <a:t>1 балл):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492375"/>
            <a:ext cx="7772400" cy="3603625"/>
          </a:xfrm>
        </p:spPr>
        <p:txBody>
          <a:bodyPr/>
          <a:lstStyle/>
          <a:p>
            <a:pPr>
              <a:buFontTx/>
              <a:buNone/>
            </a:pPr>
            <a:r>
              <a:rPr lang="ru-RU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1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. В любой момент оставить все </a:t>
            </a:r>
          </a:p>
          <a:p>
            <a:pPr>
              <a:buFontTx/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   свои дела и заняться ребёнком?</a:t>
            </a:r>
          </a:p>
          <a:p>
            <a:pPr>
              <a:buFontTx/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2. Посоветоваться с ребёнком, невзирая на его возраст?</a:t>
            </a:r>
          </a:p>
          <a:p>
            <a:pPr>
              <a:buFontTx/>
              <a:buNone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Georgia" pitchFamily="18" charset="0"/>
              </a:rPr>
              <a:t>3. Признаться ребёнку в ошибке, совершённой по отношению к нему?</a:t>
            </a:r>
          </a:p>
          <a:p>
            <a:endParaRPr lang="ru-RU" i="1" dirty="0">
              <a:solidFill>
                <a:schemeClr val="bg1"/>
              </a:solidFill>
              <a:latin typeface="Georgia" pitchFamily="18" charset="0"/>
            </a:endParaRPr>
          </a:p>
          <a:p>
            <a:endParaRPr lang="ru-RU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01625"/>
            <a:ext cx="7272337" cy="1687513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Можете ли вы?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Georgia" pitchFamily="18" charset="0"/>
              </a:rPr>
              <a:t>(варианты ответов: </a:t>
            </a:r>
            <a:br>
              <a:rPr lang="ru-RU" sz="2400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могу и всегда так поступаю –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3 балла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 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могу, но не всегда так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поступаю-2 балла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не могу –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1 балл):</a:t>
            </a:r>
            <a:endParaRPr lang="ru-RU" sz="2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2205038"/>
            <a:ext cx="7772400" cy="3890962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4. Извиниться перед ребёнком в случае соей неправоты?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5. Сохранить самообладание, даже если поступок ребёнка вывел вас из себя?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6. Поставить себя на место ребёнка?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7. Поверить хотя бы на минуту, что вы добрая фея (добрый волшебник)?</a:t>
            </a:r>
          </a:p>
        </p:txBody>
      </p:sp>
    </p:spTree>
  </p:cSld>
  <p:clrMapOvr>
    <a:masterClrMapping/>
  </p:clrMapOvr>
  <p:transition spd="med" advTm="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7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01625"/>
            <a:ext cx="8134350" cy="1687513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Можете ли вы?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Georgia" pitchFamily="18" charset="0"/>
              </a:rPr>
              <a:t>(варианты ответов: </a:t>
            </a:r>
            <a:br>
              <a:rPr lang="ru-RU" sz="2400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могу и всегда так поступаю –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3 балла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 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могу, но не всегда так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поступаю-2 балла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не могу –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1 балл):</a:t>
            </a:r>
            <a:endParaRPr lang="ru-RU" sz="2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3962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8. Рассказать ребёнку поучительный случай из детства, представляющий вас в невыгодном свете?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9. Всегда воздерживаться от употребления слов и выражений, которые могут ранить ребёнка?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10. Пообещать ребёнку исполнить его желание за хорошее поведение?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40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6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01625"/>
            <a:ext cx="8134350" cy="175895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Можете ли вы?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Georgia" pitchFamily="18" charset="0"/>
              </a:rPr>
              <a:t>(варианты ответов: </a:t>
            </a:r>
            <a:br>
              <a:rPr lang="ru-RU" sz="2400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могу и всегда так поступаю –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3 балла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 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могу, но не всегда так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поступаю-2 балла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не могу –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1 балл):</a:t>
            </a:r>
            <a:endParaRPr lang="ru-RU" sz="2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31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49500"/>
            <a:ext cx="7772400" cy="374650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11. Выделить ребёнку один день, когда он может делать что пожелает, а вы не будете ни во что вмешиваться?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12. Не прореагировать, если ваш ребёнок ударил, грубо толкнул или просто незаслуженно обидел другого ребёнка?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14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404813"/>
            <a:ext cx="8134350" cy="1944687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Можете ли вы?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i="1" dirty="0" smtClean="0">
                <a:solidFill>
                  <a:srgbClr val="C00000"/>
                </a:solidFill>
                <a:latin typeface="Georgia" pitchFamily="18" charset="0"/>
              </a:rPr>
              <a:t>(варианты ответов: </a:t>
            </a:r>
            <a:br>
              <a:rPr lang="ru-RU" sz="2400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могу и всегда так поступаю –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3 балла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 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могу, но не всегда так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поступаю-2 балла</a:t>
            </a: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;</a:t>
            </a:r>
            <a:b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Georgia" pitchFamily="18" charset="0"/>
              </a:rPr>
              <a:t> не могу – </a:t>
            </a:r>
            <a:r>
              <a:rPr lang="ru-RU" sz="2400" b="1" i="1" u="sng" dirty="0" smtClean="0">
                <a:solidFill>
                  <a:srgbClr val="C00000"/>
                </a:solidFill>
                <a:latin typeface="Georgia" pitchFamily="18" charset="0"/>
              </a:rPr>
              <a:t>1 балл):</a:t>
            </a:r>
            <a:endParaRPr lang="ru-RU" sz="2400" i="1" dirty="0">
              <a:solidFill>
                <a:schemeClr val="bg1"/>
              </a:solidFill>
              <a:latin typeface="Georgia" pitchFamily="18" charset="0"/>
            </a:endParaRPr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05038"/>
            <a:ext cx="7772400" cy="3890962"/>
          </a:xfrm>
        </p:spPr>
        <p:txBody>
          <a:bodyPr/>
          <a:lstStyle/>
          <a:p>
            <a:endParaRPr lang="ru-RU" dirty="0">
              <a:solidFill>
                <a:schemeClr val="bg1"/>
              </a:solidFill>
              <a:latin typeface="Georgia" pitchFamily="18" charset="0"/>
            </a:endParaRPr>
          </a:p>
          <a:p>
            <a:pPr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13. Устоять против детских просьб 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   и слёз, если вы уверены, что это каприз, мимолётная прихоть?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01625"/>
            <a:ext cx="8134350" cy="1462088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Georgia" pitchFamily="18" charset="0"/>
              </a:rPr>
              <a:t>Результаты теста: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C00000"/>
                </a:solidFill>
                <a:latin typeface="Georgia" pitchFamily="18" charset="0"/>
              </a:rPr>
              <a:t>      </a:t>
            </a:r>
            <a:r>
              <a:rPr lang="ru-RU" sz="2800" b="1" i="1" dirty="0">
                <a:solidFill>
                  <a:srgbClr val="C00000"/>
                </a:solidFill>
                <a:latin typeface="Georgia" pitchFamily="18" charset="0"/>
              </a:rPr>
              <a:t>30 – 39 баллов:</a:t>
            </a:r>
            <a:r>
              <a:rPr lang="ru-RU" sz="2800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i="1" dirty="0">
                <a:solidFill>
                  <a:srgbClr val="002060"/>
                </a:solidFill>
                <a:latin typeface="Georgia" pitchFamily="18" charset="0"/>
              </a:rPr>
              <a:t>Ребёнок – самая большая ценность в вашей жизни. Вы стремитесь не только понять, но и узнать его, относитесь к нему с уважением, придерживаетесь наиболее прогрессивных принципов воспитания и постоянной линии поведения. Другими словами, вы действуете правильно и можете надеяться на хорошие результаты.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47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142852"/>
            <a:ext cx="8207375" cy="1462088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Georgia" pitchFamily="18" charset="0"/>
              </a:rPr>
              <a:t>Результаты теста:</a:t>
            </a:r>
          </a:p>
        </p:txBody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i="1" dirty="0">
                <a:solidFill>
                  <a:srgbClr val="C00000"/>
                </a:solidFill>
                <a:latin typeface="Georgia" pitchFamily="18" charset="0"/>
              </a:rPr>
              <a:t>18 – 30 баллов:</a:t>
            </a:r>
            <a:r>
              <a:rPr lang="ru-RU" sz="2400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i="1" dirty="0">
                <a:solidFill>
                  <a:srgbClr val="002060"/>
                </a:solidFill>
                <a:latin typeface="Georgia" pitchFamily="18" charset="0"/>
              </a:rPr>
              <a:t>Забота о ребёнке для вас – вопрос первостепенной важности. Вы обладаете способностями воспитателя, но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i="1" dirty="0">
                <a:solidFill>
                  <a:srgbClr val="002060"/>
                </a:solidFill>
                <a:latin typeface="Georgia" pitchFamily="18" charset="0"/>
              </a:rPr>
              <a:t>    на практике не всегда применяете их последовательно и целенаправленно. Порой вы чересчур строги, в других случаях – излишне мягки, кроме того, вы склонны к компромиссам, которые ослабляют воспитательный эффект. Вам следует серьёзно задуматься над своим подходом к воспитанию ребёнка.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4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572272"/>
          </a:xfrm>
        </p:spPr>
        <p:txBody>
          <a:bodyPr>
            <a:normAutofit/>
          </a:bodyPr>
          <a:lstStyle/>
          <a:p>
            <a:r>
              <a:rPr lang="ru-RU" sz="6000" i="1" dirty="0">
                <a:solidFill>
                  <a:schemeClr val="bg1"/>
                </a:solidFill>
                <a:latin typeface="Georgia" pitchFamily="18" charset="0"/>
              </a:rPr>
              <a:t>    </a:t>
            </a:r>
            <a:r>
              <a:rPr lang="ru-RU" sz="6000" i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От любви до ненависти один шаг, от ненависти к любви – километры шагов.</a:t>
            </a:r>
            <a:br>
              <a:rPr lang="ru-RU" sz="6000" i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</a:br>
            <a:r>
              <a:rPr lang="ru-RU" sz="6000" i="1" dirty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                                    </a:t>
            </a:r>
            <a:r>
              <a:rPr lang="ru-RU" sz="6000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                   </a:t>
            </a: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Сенека</a:t>
            </a:r>
            <a:endParaRPr lang="ru-RU" sz="4800" b="1" i="1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1625"/>
            <a:ext cx="8207375" cy="1462088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Georgia" pitchFamily="18" charset="0"/>
              </a:rPr>
              <a:t>Результаты теста: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29196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2800" b="1" i="1" dirty="0">
                <a:solidFill>
                  <a:srgbClr val="C00000"/>
                </a:solidFill>
                <a:latin typeface="Georgia" pitchFamily="18" charset="0"/>
              </a:rPr>
              <a:t>Менее 18 баллов:</a:t>
            </a:r>
            <a:r>
              <a:rPr lang="ru-RU" sz="2800" b="1" i="1" dirty="0">
                <a:solidFill>
                  <a:schemeClr val="bg1"/>
                </a:solidFill>
                <a:latin typeface="Georgia" pitchFamily="18" charset="0"/>
              </a:rPr>
              <a:t>  </a:t>
            </a:r>
            <a:r>
              <a:rPr lang="ru-RU" sz="3600" i="1" dirty="0">
                <a:solidFill>
                  <a:srgbClr val="002060"/>
                </a:solidFill>
                <a:latin typeface="Georgia" pitchFamily="18" charset="0"/>
              </a:rPr>
              <a:t>У вас</a:t>
            </a:r>
            <a:r>
              <a:rPr lang="ru-RU" sz="3600" b="1" i="1" dirty="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sz="3600" i="1" dirty="0">
                <a:solidFill>
                  <a:srgbClr val="002060"/>
                </a:solidFill>
                <a:latin typeface="Georgia" pitchFamily="18" charset="0"/>
              </a:rPr>
              <a:t>серьёзные проблемы с воспитанием ребёнка. Вам недостаёт либо знаний, либо желания сделать ребёнка личностью, а возможно, и того и другого. Советуем обратиться к помощи специалистов – педагогов и психологов, ознакомиться с публикациями по вопросам семейного воспитания.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2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1624"/>
            <a:ext cx="8678893" cy="1484301"/>
          </a:xfrm>
        </p:spPr>
        <p:txBody>
          <a:bodyPr>
            <a:norm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Georgia" pitchFamily="18" charset="0"/>
              </a:rPr>
              <a:t>Не забывайте слова И.-В Гёте: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8391554" cy="4733948"/>
          </a:xfrm>
        </p:spPr>
        <p:txBody>
          <a:bodyPr/>
          <a:lstStyle/>
          <a:p>
            <a:pPr>
              <a:buFontTx/>
              <a:buNone/>
            </a:pPr>
            <a:r>
              <a:rPr lang="ru-RU" sz="2900" i="1" dirty="0">
                <a:solidFill>
                  <a:srgbClr val="C00000"/>
                </a:solidFill>
                <a:latin typeface="Georgia" pitchFamily="18" charset="0"/>
              </a:rPr>
              <a:t>      </a:t>
            </a:r>
            <a:r>
              <a:rPr lang="ru-RU" sz="4400" i="1" dirty="0">
                <a:solidFill>
                  <a:srgbClr val="C00000"/>
                </a:solidFill>
                <a:latin typeface="Georgia" pitchFamily="18" charset="0"/>
              </a:rPr>
              <a:t>«В подростковом возрасте многие человеческие достоинства проявляются в чудачествах и неподобающих поступках»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54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42852"/>
            <a:ext cx="8643998" cy="5572164"/>
          </a:xfrm>
        </p:spPr>
        <p:txBody>
          <a:bodyPr>
            <a:noAutofit/>
          </a:bodyPr>
          <a:lstStyle/>
          <a:p>
            <a:pPr>
              <a:buFontTx/>
              <a:buNone/>
            </a:pPr>
            <a:r>
              <a:rPr lang="ru-RU" sz="5400" i="1" dirty="0">
                <a:solidFill>
                  <a:srgbClr val="C00000"/>
                </a:solidFill>
                <a:latin typeface="Georgia" pitchFamily="18" charset="0"/>
              </a:rPr>
              <a:t>       Четыре </a:t>
            </a:r>
            <a:r>
              <a:rPr lang="ru-RU" sz="5400" b="1" i="1" dirty="0">
                <a:solidFill>
                  <a:srgbClr val="C00000"/>
                </a:solidFill>
                <a:latin typeface="Georgia" pitchFamily="18" charset="0"/>
              </a:rPr>
              <a:t>объятия – для</a:t>
            </a:r>
            <a:r>
              <a:rPr lang="ru-RU" sz="5400" i="1" dirty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5400" b="1" i="1" dirty="0">
                <a:solidFill>
                  <a:srgbClr val="C00000"/>
                </a:solidFill>
                <a:latin typeface="Georgia" pitchFamily="18" charset="0"/>
              </a:rPr>
              <a:t>выживания</a:t>
            </a:r>
            <a:r>
              <a:rPr lang="ru-RU" sz="5400" i="1" dirty="0">
                <a:solidFill>
                  <a:srgbClr val="C00000"/>
                </a:solidFill>
                <a:latin typeface="Georgia" pitchFamily="18" charset="0"/>
              </a:rPr>
              <a:t>, восемь -  для счастья.</a:t>
            </a:r>
          </a:p>
          <a:p>
            <a:pPr>
              <a:buFontTx/>
              <a:buNone/>
            </a:pPr>
            <a:r>
              <a:rPr lang="ru-RU" sz="5400" i="1" dirty="0">
                <a:solidFill>
                  <a:srgbClr val="C00000"/>
                </a:solidFill>
                <a:latin typeface="Georgia" pitchFamily="18" charset="0"/>
              </a:rPr>
              <a:t>                </a:t>
            </a:r>
            <a:r>
              <a:rPr lang="ru-RU" sz="5400" i="1" dirty="0" err="1" smtClean="0">
                <a:solidFill>
                  <a:srgbClr val="C00000"/>
                </a:solidFill>
                <a:latin typeface="Georgia" pitchFamily="18" charset="0"/>
              </a:rPr>
              <a:t>Вирджиния</a:t>
            </a:r>
            <a:r>
              <a:rPr lang="ru-RU" sz="5400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r>
              <a:rPr lang="ru-RU" sz="5400" i="1" dirty="0">
                <a:solidFill>
                  <a:srgbClr val="C00000"/>
                </a:solidFill>
                <a:latin typeface="Georgia" pitchFamily="18" charset="0"/>
              </a:rPr>
              <a:t>Сатир</a:t>
            </a:r>
          </a:p>
        </p:txBody>
      </p:sp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9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931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01624"/>
            <a:ext cx="8750331" cy="2270119"/>
          </a:xfrm>
        </p:spPr>
        <p:txBody>
          <a:bodyPr>
            <a:normAutofit/>
          </a:bodyPr>
          <a:lstStyle/>
          <a:p>
            <a:r>
              <a:rPr lang="ru-RU" sz="4000" b="1" i="1" dirty="0">
                <a:solidFill>
                  <a:srgbClr val="C00000"/>
                </a:solidFill>
                <a:latin typeface="Georgia" pitchFamily="18" charset="0"/>
              </a:rPr>
              <a:t>Спасибо за работу. </a:t>
            </a:r>
            <a:br>
              <a:rPr lang="ru-RU" sz="4000" b="1" i="1" dirty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4000" b="1" i="1" dirty="0">
                <a:solidFill>
                  <a:srgbClr val="C00000"/>
                </a:solidFill>
                <a:latin typeface="Georgia" pitchFamily="18" charset="0"/>
              </a:rPr>
              <a:t>Благодарю всех за внимание.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981200"/>
            <a:ext cx="6985000" cy="4114800"/>
          </a:xfrm>
        </p:spPr>
        <p:txBody>
          <a:bodyPr/>
          <a:lstStyle/>
          <a:p>
            <a:pPr>
              <a:buFontTx/>
              <a:buNone/>
            </a:pPr>
            <a:r>
              <a:rPr lang="ru-RU" sz="2900" i="1">
                <a:solidFill>
                  <a:schemeClr val="bg1"/>
                </a:solidFill>
                <a:latin typeface="Georgia" pitchFamily="18" charset="0"/>
              </a:rPr>
              <a:t>      </a:t>
            </a:r>
            <a:endParaRPr lang="ru-RU" sz="3600" i="1">
              <a:solidFill>
                <a:schemeClr val="bg1"/>
              </a:solidFill>
              <a:latin typeface="Georgia" pitchFamily="18" charset="0"/>
            </a:endParaRPr>
          </a:p>
        </p:txBody>
      </p:sp>
      <p:pic>
        <p:nvPicPr>
          <p:cNvPr id="241670" name="Picture 6" descr="ROSES00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2357429"/>
            <a:ext cx="4643470" cy="3714471"/>
          </a:xfrm>
          <a:prstGeom prst="roundRect">
            <a:avLst>
              <a:gd name="adj" fmla="val 8594"/>
            </a:avLst>
          </a:prstGeom>
          <a:noFill/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9" name="Rectangle 7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6870700" cy="1357298"/>
          </a:xfrm>
        </p:spPr>
        <p:txBody>
          <a:bodyPr/>
          <a:lstStyle/>
          <a:p>
            <a:pPr eaLnBrk="1" hangingPunct="1">
              <a:defRPr/>
            </a:pPr>
            <a:r>
              <a:rPr lang="ru-RU" i="1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eeSerif" pitchFamily="18" charset="0"/>
              </a:rPr>
              <a:t>ЛОЖЬ</a:t>
            </a:r>
          </a:p>
        </p:txBody>
      </p:sp>
      <p:pic>
        <p:nvPicPr>
          <p:cNvPr id="14340" name="Picture 13" descr="reb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592" y="4146543"/>
            <a:ext cx="3200408" cy="271145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33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0" y="1142984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ru-RU" dirty="0" smtClean="0">
                <a:latin typeface="FreeSerif"/>
              </a:rPr>
              <a:t>   </a:t>
            </a:r>
            <a:r>
              <a:rPr lang="ru-RU" sz="4000" dirty="0" smtClean="0">
                <a:latin typeface="FreeSerif"/>
              </a:rPr>
              <a:t>Феномен общения, состоящий в искажении действительного положения вещей; чаще всего выражается в содержании речевых сообщений, немедленная проверка, которых затруднительна или невозможна.</a:t>
            </a: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Анкетирование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71504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b="1" dirty="0" smtClean="0">
                <a:solidFill>
                  <a:srgbClr val="C00000"/>
                </a:solidFill>
              </a:rPr>
              <a:t>Приходилось ли Вам слышать от своего ребенка неправду?</a:t>
            </a:r>
          </a:p>
          <a:p>
            <a:pPr marL="514350" indent="-514350">
              <a:buNone/>
            </a:pPr>
            <a:r>
              <a:rPr lang="ru-RU" sz="2800" b="1" dirty="0" smtClean="0"/>
              <a:t>А) да;  б) нет; в)неоднократно; г) часто; </a:t>
            </a:r>
            <a:r>
              <a:rPr lang="ru-RU" sz="2800" b="1" dirty="0" err="1" smtClean="0"/>
              <a:t>д</a:t>
            </a:r>
            <a:r>
              <a:rPr lang="ru-RU" sz="2800" b="1" dirty="0" smtClean="0"/>
              <a:t>)систематически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2. Признавался ли ребенок во лжи?</a:t>
            </a:r>
          </a:p>
          <a:p>
            <a:pPr marL="514350" indent="-514350">
              <a:buNone/>
            </a:pPr>
            <a:r>
              <a:rPr lang="ru-RU" sz="2800" b="1" dirty="0" smtClean="0"/>
              <a:t>А) да;   б)  нет;  в)  по-разному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3. Каким образом Вы поступали, уличая ребенка во лжи?</a:t>
            </a:r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4. Случалось ли Вам лукавить, обманывать по мелочам Вашего ребенка?</a:t>
            </a:r>
          </a:p>
          <a:p>
            <a:pPr marL="514350" indent="-514350">
              <a:buNone/>
            </a:pPr>
            <a:r>
              <a:rPr lang="ru-RU" sz="2800" b="1" dirty="0" smtClean="0"/>
              <a:t>А) да;   б)  нет;   в) затрудняюсь ответить</a:t>
            </a:r>
            <a:endParaRPr lang="ru-RU" sz="2800" b="1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i="1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eeSerif" pitchFamily="18" charset="0"/>
              </a:rPr>
              <a:t>Признаки неправды: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85786" y="1071546"/>
            <a:ext cx="7696200" cy="3352800"/>
          </a:xfrm>
        </p:spPr>
        <p:txBody>
          <a:bodyPr>
            <a:normAutofit fontScale="92500"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¶"/>
            </a:pPr>
            <a:r>
              <a:rPr lang="ru-RU" sz="3600" dirty="0" smtClean="0">
                <a:latin typeface="FreeSerif"/>
              </a:rPr>
              <a:t>Потирает глаза;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¶"/>
            </a:pPr>
            <a:r>
              <a:rPr lang="ru-RU" sz="3600" dirty="0" smtClean="0">
                <a:latin typeface="FreeSerif"/>
              </a:rPr>
              <a:t>Часто покашливает во время разговора;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¶"/>
            </a:pPr>
            <a:r>
              <a:rPr lang="ru-RU" sz="3600" dirty="0" smtClean="0">
                <a:latin typeface="FreeSerif"/>
              </a:rPr>
              <a:t>Потирает подбородок или виски;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¶"/>
            </a:pPr>
            <a:r>
              <a:rPr lang="ru-RU" sz="3600" dirty="0" smtClean="0">
                <a:latin typeface="FreeSerif"/>
              </a:rPr>
              <a:t>Неосознанно прикасается к носу;</a:t>
            </a:r>
          </a:p>
        </p:txBody>
      </p:sp>
      <p:pic>
        <p:nvPicPr>
          <p:cNvPr id="15364" name="Picture 5" descr="lie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143380"/>
            <a:ext cx="3078484" cy="24050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4" descr="lie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6" y="4071941"/>
            <a:ext cx="2143140" cy="26894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214290"/>
            <a:ext cx="7696200" cy="5357850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Char char="¶"/>
            </a:pPr>
            <a:r>
              <a:rPr lang="ru-RU" sz="4000" b="1" dirty="0" smtClean="0">
                <a:latin typeface="FreeSerif"/>
              </a:rPr>
              <a:t>Подергивает мочку уха;</a:t>
            </a:r>
          </a:p>
          <a:p>
            <a:pPr eaLnBrk="1" hangingPunct="1">
              <a:buFont typeface="Wingdings" pitchFamily="2" charset="2"/>
              <a:buChar char="¶"/>
            </a:pPr>
            <a:r>
              <a:rPr lang="ru-RU" sz="4000" b="1" dirty="0" smtClean="0">
                <a:latin typeface="FreeSerif"/>
              </a:rPr>
              <a:t>Почесывает шею или оттягивает воротник;</a:t>
            </a:r>
          </a:p>
          <a:p>
            <a:pPr eaLnBrk="1" hangingPunct="1">
              <a:buFont typeface="Wingdings" pitchFamily="2" charset="2"/>
              <a:buChar char="¶"/>
            </a:pPr>
            <a:r>
              <a:rPr lang="ru-RU" sz="4000" b="1" dirty="0" smtClean="0">
                <a:latin typeface="FreeSerif"/>
              </a:rPr>
              <a:t>Если при разговоре с вами школьник держит  руки в карманах, вполне вероятно, он пытается от вас что-то скрыть. </a:t>
            </a:r>
          </a:p>
          <a:p>
            <a:pPr eaLnBrk="1" hangingPunct="1"/>
            <a:endParaRPr lang="ru-RU" sz="4000" dirty="0" smtClean="0">
              <a:latin typeface="FreeSerif"/>
            </a:endParaRPr>
          </a:p>
          <a:p>
            <a:pPr eaLnBrk="1" hangingPunct="1"/>
            <a:endParaRPr lang="ru-RU" sz="4000" dirty="0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u="sng" dirty="0" smtClean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reeSerif" pitchFamily="18" charset="0"/>
              </a:rPr>
              <a:t>Причины детской лжи: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¶"/>
            </a:pPr>
            <a:r>
              <a:rPr lang="ru-RU" b="1" dirty="0" smtClean="0">
                <a:latin typeface="FreeSerif"/>
              </a:rPr>
              <a:t>Подражание лжи взрослых;</a:t>
            </a:r>
          </a:p>
          <a:p>
            <a:pPr eaLnBrk="1" hangingPunct="1">
              <a:buFont typeface="Wingdings" pitchFamily="2" charset="2"/>
              <a:buChar char="¶"/>
            </a:pPr>
            <a:endParaRPr lang="ru-RU" b="1" dirty="0" smtClean="0">
              <a:latin typeface="FreeSerif"/>
            </a:endParaRPr>
          </a:p>
          <a:p>
            <a:pPr eaLnBrk="1" hangingPunct="1">
              <a:buFont typeface="Wingdings" pitchFamily="2" charset="2"/>
              <a:buChar char="¶"/>
            </a:pPr>
            <a:endParaRPr lang="ru-RU" b="1" dirty="0" smtClean="0">
              <a:latin typeface="FreeSerif"/>
            </a:endParaRPr>
          </a:p>
          <a:p>
            <a:pPr eaLnBrk="1" hangingPunct="1">
              <a:buFont typeface="Wingdings" pitchFamily="2" charset="2"/>
              <a:buChar char="¶"/>
            </a:pPr>
            <a:endParaRPr lang="ru-RU" b="1" dirty="0" smtClean="0">
              <a:latin typeface="FreeSerif"/>
            </a:endParaRPr>
          </a:p>
          <a:p>
            <a:pPr eaLnBrk="1" hangingPunct="1">
              <a:buFont typeface="Wingdings" pitchFamily="2" charset="2"/>
              <a:buChar char="¶"/>
            </a:pPr>
            <a:r>
              <a:rPr lang="ru-RU" b="1" dirty="0" smtClean="0">
                <a:latin typeface="FreeSerif"/>
              </a:rPr>
              <a:t>Продление удовольствия;</a:t>
            </a:r>
          </a:p>
        </p:txBody>
      </p:sp>
      <p:pic>
        <p:nvPicPr>
          <p:cNvPr id="16388" name="Picture 4" descr="kinder_dra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285860"/>
            <a:ext cx="2143140" cy="25943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9" name="Picture 5" descr="hf_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357694"/>
            <a:ext cx="2214578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914400"/>
            <a:ext cx="7696200" cy="45720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Font typeface="Wingdings" pitchFamily="2" charset="2"/>
              <a:buChar char="¶"/>
            </a:pPr>
            <a:r>
              <a:rPr lang="ru-RU" b="1" dirty="0" smtClean="0">
                <a:latin typeface="FreeSerif"/>
              </a:rPr>
              <a:t>Страх, как причина лжи;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¶"/>
            </a:pPr>
            <a:endParaRPr lang="ru-RU" b="1" dirty="0" smtClean="0">
              <a:latin typeface="FreeSerif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¶"/>
            </a:pPr>
            <a:endParaRPr lang="ru-RU" b="1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¶"/>
            </a:pPr>
            <a:endParaRPr lang="ru-RU" b="1" dirty="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¶"/>
            </a:pPr>
            <a:endParaRPr lang="ru-RU" b="1" dirty="0" smtClean="0"/>
          </a:p>
          <a:p>
            <a:pPr eaLnBrk="1" hangingPunct="1">
              <a:buFont typeface="Wingdings" pitchFamily="2" charset="2"/>
              <a:buChar char="¶"/>
            </a:pPr>
            <a:r>
              <a:rPr lang="ru-RU" b="1" dirty="0" smtClean="0">
                <a:latin typeface="FreeSerif"/>
              </a:rPr>
              <a:t>Притворные детские болезни;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¶"/>
            </a:pPr>
            <a:endParaRPr lang="ru-RU" dirty="0" smtClean="0"/>
          </a:p>
        </p:txBody>
      </p:sp>
      <p:pic>
        <p:nvPicPr>
          <p:cNvPr id="17411" name="Picture 3" descr="nv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214290"/>
            <a:ext cx="2071711" cy="2730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412" name="Picture 4" descr="vkv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3857628"/>
            <a:ext cx="2105028" cy="27389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vni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0498" y="4110041"/>
            <a:ext cx="2153502" cy="2747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5890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00010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FreeSerif" pitchFamily="18" charset="0"/>
              </a:rPr>
              <a:t>Как воспитать в ребенке честность: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00108"/>
            <a:ext cx="8229600" cy="500066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FreeSerif"/>
              </a:rPr>
              <a:t>Верьте ребенку;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FreeSerif"/>
              </a:rPr>
              <a:t>Объясните, что на правде «держится мир». Люди живут в согласии, если доверяют друг другу;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FreeSerif"/>
              </a:rPr>
              <a:t>Не создавайте ситуаций для обмана. Избегайте двусмысленных вопросов.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FreeSerif"/>
              </a:rPr>
              <a:t>Не учиняйте унизительных допросов;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FreeSerif"/>
              </a:rPr>
              <a:t>Вознаграждайте честность;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>
                <a:latin typeface="FreeSerif"/>
              </a:rPr>
              <a:t>Показывайте пример честности</a:t>
            </a:r>
            <a:r>
              <a:rPr lang="ru-RU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  <a:p>
            <a:pPr eaLnBrk="1" hangingPunct="1">
              <a:lnSpc>
                <a:spcPct val="90000"/>
              </a:lnSpc>
            </a:pPr>
            <a:endParaRPr lang="ru-RU" dirty="0" smtClean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819</Words>
  <PresentationFormat>Экран (4:3)</PresentationFormat>
  <Paragraphs>94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    От любви до ненависти один шаг, от ненависти к любви – километры шагов.                                                            Сенека</vt:lpstr>
      <vt:lpstr>ЛОЖЬ</vt:lpstr>
      <vt:lpstr>Анкетирование</vt:lpstr>
      <vt:lpstr>Признаки неправды:</vt:lpstr>
      <vt:lpstr>Слайд 6</vt:lpstr>
      <vt:lpstr>Причины детской лжи:</vt:lpstr>
      <vt:lpstr>Слайд 8</vt:lpstr>
      <vt:lpstr>Как воспитать в ребенке честность:</vt:lpstr>
      <vt:lpstr>Ребенок честен с вами, только когда:</vt:lpstr>
      <vt:lpstr>Семья -  это  место приземления   для   старших, стартовая   площадка   для младших   и   маячок взаимоотношений    для каждого.    Все    в    ваших руках!  </vt:lpstr>
      <vt:lpstr>Тестирование. «Роль родителя»</vt:lpstr>
      <vt:lpstr>Можете ли вы? (варианты ответов:  могу и всегда так поступаю – 3 балла;  могу, но не всегда так поступаю-2 балла;  не могу – 1 балл):</vt:lpstr>
      <vt:lpstr>Можете ли вы? (варианты ответов:  могу и всегда так поступаю – 3 балла;  могу, но не всегда так поступаю-2 балла;  не могу – 1 балл):</vt:lpstr>
      <vt:lpstr>Можете ли вы? (варианты ответов:  могу и всегда так поступаю – 3 балла;  могу, но не всегда так поступаю-2 балла;  не могу – 1 балл):</vt:lpstr>
      <vt:lpstr>Можете ли вы? (варианты ответов:  могу и всегда так поступаю – 3 балла;  могу, но не всегда так поступаю-2 балла;  не могу – 1 балл):</vt:lpstr>
      <vt:lpstr>Можете ли вы? (варианты ответов:  могу и всегда так поступаю – 3 балла;  могу, но не всегда так поступаю-2 балла;  не могу – 1 балл):</vt:lpstr>
      <vt:lpstr>Результаты теста:</vt:lpstr>
      <vt:lpstr>Результаты теста:</vt:lpstr>
      <vt:lpstr>Результаты теста:</vt:lpstr>
      <vt:lpstr>Не забывайте слова И.-В Гёте:</vt:lpstr>
      <vt:lpstr>Слайд 22</vt:lpstr>
      <vt:lpstr>Спасибо за работу.  Благодарю всех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12</cp:revision>
  <dcterms:modified xsi:type="dcterms:W3CDTF">2014-04-12T06:48:53Z</dcterms:modified>
</cp:coreProperties>
</file>